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42"/>
  </p:notesMasterIdLst>
  <p:sldIdLst>
    <p:sldId id="256" r:id="rId3"/>
    <p:sldId id="296" r:id="rId4"/>
    <p:sldId id="258" r:id="rId5"/>
    <p:sldId id="259" r:id="rId6"/>
    <p:sldId id="260" r:id="rId7"/>
    <p:sldId id="305" r:id="rId8"/>
    <p:sldId id="261" r:id="rId9"/>
    <p:sldId id="299" r:id="rId10"/>
    <p:sldId id="290" r:id="rId11"/>
    <p:sldId id="304" r:id="rId12"/>
    <p:sldId id="263" r:id="rId13"/>
    <p:sldId id="303" r:id="rId14"/>
    <p:sldId id="300" r:id="rId15"/>
    <p:sldId id="264" r:id="rId16"/>
    <p:sldId id="301" r:id="rId17"/>
    <p:sldId id="265" r:id="rId18"/>
    <p:sldId id="279" r:id="rId19"/>
    <p:sldId id="278" r:id="rId20"/>
    <p:sldId id="266" r:id="rId21"/>
    <p:sldId id="277" r:id="rId22"/>
    <p:sldId id="282" r:id="rId23"/>
    <p:sldId id="280" r:id="rId24"/>
    <p:sldId id="281" r:id="rId25"/>
    <p:sldId id="267" r:id="rId26"/>
    <p:sldId id="283" r:id="rId27"/>
    <p:sldId id="284" r:id="rId28"/>
    <p:sldId id="285" r:id="rId29"/>
    <p:sldId id="268" r:id="rId30"/>
    <p:sldId id="286" r:id="rId31"/>
    <p:sldId id="287" r:id="rId32"/>
    <p:sldId id="288" r:id="rId33"/>
    <p:sldId id="289" r:id="rId34"/>
    <p:sldId id="269" r:id="rId35"/>
    <p:sldId id="292" r:id="rId36"/>
    <p:sldId id="293" r:id="rId37"/>
    <p:sldId id="270" r:id="rId38"/>
    <p:sldId id="306" r:id="rId39"/>
    <p:sldId id="271" r:id="rId40"/>
    <p:sldId id="302" r:id="rId41"/>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0B3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p:cViewPr varScale="1">
        <p:scale>
          <a:sx n="122" d="100"/>
          <a:sy n="122" d="100"/>
        </p:scale>
        <p:origin x="66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52076-1F16-49D5-A361-854D56C14195}" type="datetimeFigureOut">
              <a:rPr lang="en-US" smtClean="0"/>
              <a:pPr/>
              <a:t>8/29/2016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262E17-EB0B-40F7-8983-3F84247492FF}" type="slidenum">
              <a:rPr lang="en-US" smtClean="0"/>
              <a:pPr/>
              <a:t>‹#›</a:t>
            </a:fld>
            <a:endParaRPr lang="en-US"/>
          </a:p>
        </p:txBody>
      </p:sp>
    </p:spTree>
    <p:extLst>
      <p:ext uri="{BB962C8B-B14F-4D97-AF65-F5344CB8AC3E}">
        <p14:creationId xmlns:p14="http://schemas.microsoft.com/office/powerpoint/2010/main" val="2721174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262E17-EB0B-40F7-8983-3F84247492FF}" type="slidenum">
              <a:rPr lang="en-US" smtClean="0"/>
              <a:pPr/>
              <a:t>1</a:t>
            </a:fld>
            <a:endParaRPr lang="en-US"/>
          </a:p>
        </p:txBody>
      </p:sp>
    </p:spTree>
    <p:extLst>
      <p:ext uri="{BB962C8B-B14F-4D97-AF65-F5344CB8AC3E}">
        <p14:creationId xmlns:p14="http://schemas.microsoft.com/office/powerpoint/2010/main" val="575472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Under the laws created and voted upon by the people of the United States of America.</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296EDF84-656E-444D-84A9-21CD1FA2DDDB}" type="slidenum">
              <a:rPr kumimoji="0" lang="en-US" altLang="en-US" sz="1800" b="0" i="0" u="none" strike="noStrike" kern="0" cap="none" spc="0" normalizeH="0" baseline="0" noProof="0" smtClean="0">
                <a:ln>
                  <a:noFill/>
                </a:ln>
                <a:solidFill>
                  <a:schemeClr val="tx1"/>
                </a:solidFill>
                <a:effectLst/>
                <a:uLnTx/>
                <a:uFillTx/>
                <a:latin typeface="Calibri" panose="020F050202020403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altLang="en-US" sz="1800" b="0" i="0" u="none" strike="noStrike" kern="0" cap="none" spc="0" normalizeH="0" baseline="0" noProof="0">
              <a:ln>
                <a:noFill/>
              </a:ln>
              <a:solidFill>
                <a:schemeClr val="tx1"/>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3361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262E17-EB0B-40F7-8983-3F84247492FF}" type="slidenum">
              <a:rPr lang="en-US" smtClean="0"/>
              <a:pPr/>
              <a:t>10</a:t>
            </a:fld>
            <a:endParaRPr lang="en-US"/>
          </a:p>
        </p:txBody>
      </p:sp>
    </p:spTree>
    <p:extLst>
      <p:ext uri="{BB962C8B-B14F-4D97-AF65-F5344CB8AC3E}">
        <p14:creationId xmlns:p14="http://schemas.microsoft.com/office/powerpoint/2010/main" val="1043466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262E17-EB0B-40F7-8983-3F84247492FF}" type="slidenum">
              <a:rPr lang="en-US" smtClean="0"/>
              <a:pPr/>
              <a:t>11</a:t>
            </a:fld>
            <a:endParaRPr lang="en-US"/>
          </a:p>
        </p:txBody>
      </p:sp>
    </p:spTree>
    <p:extLst>
      <p:ext uri="{BB962C8B-B14F-4D97-AF65-F5344CB8AC3E}">
        <p14:creationId xmlns:p14="http://schemas.microsoft.com/office/powerpoint/2010/main" val="3150660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262E17-EB0B-40F7-8983-3F84247492FF}" type="slidenum">
              <a:rPr lang="en-US" smtClean="0"/>
              <a:pPr/>
              <a:t>12</a:t>
            </a:fld>
            <a:endParaRPr lang="en-US"/>
          </a:p>
        </p:txBody>
      </p:sp>
    </p:spTree>
    <p:extLst>
      <p:ext uri="{BB962C8B-B14F-4D97-AF65-F5344CB8AC3E}">
        <p14:creationId xmlns:p14="http://schemas.microsoft.com/office/powerpoint/2010/main" val="2403722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262E17-EB0B-40F7-8983-3F84247492FF}" type="slidenum">
              <a:rPr lang="en-US" smtClean="0"/>
              <a:pPr/>
              <a:t>13</a:t>
            </a:fld>
            <a:endParaRPr lang="en-US"/>
          </a:p>
        </p:txBody>
      </p:sp>
    </p:spTree>
    <p:extLst>
      <p:ext uri="{BB962C8B-B14F-4D97-AF65-F5344CB8AC3E}">
        <p14:creationId xmlns:p14="http://schemas.microsoft.com/office/powerpoint/2010/main" val="3199735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https://www.michbar.org/programs/milestone/milestones_murphysdissent</a:t>
            </a:r>
          </a:p>
          <a:p>
            <a:endParaRPr lang="en-US" dirty="0"/>
          </a:p>
          <a:p>
            <a:r>
              <a:rPr lang="en-US" dirty="0"/>
              <a:t>http://www.pbs.org/wnet/supremecourt/personality/landmark_korematsu.html</a:t>
            </a:r>
          </a:p>
          <a:p>
            <a:endParaRPr lang="en-US" dirty="0"/>
          </a:p>
        </p:txBody>
      </p:sp>
      <p:sp>
        <p:nvSpPr>
          <p:cNvPr id="4" name="Slide Number Placeholder 3"/>
          <p:cNvSpPr>
            <a:spLocks noGrp="1"/>
          </p:cNvSpPr>
          <p:nvPr>
            <p:ph type="sldNum" sz="quarter" idx="10"/>
          </p:nvPr>
        </p:nvSpPr>
        <p:spPr/>
        <p:txBody>
          <a:bodyPr/>
          <a:lstStyle/>
          <a:p>
            <a:fld id="{F7262E17-EB0B-40F7-8983-3F84247492FF}" type="slidenum">
              <a:rPr lang="en-US" smtClean="0"/>
              <a:pPr/>
              <a:t>36</a:t>
            </a:fld>
            <a:endParaRPr lang="en-US"/>
          </a:p>
        </p:txBody>
      </p:sp>
    </p:spTree>
    <p:extLst>
      <p:ext uri="{BB962C8B-B14F-4D97-AF65-F5344CB8AC3E}">
        <p14:creationId xmlns:p14="http://schemas.microsoft.com/office/powerpoint/2010/main" val="609496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https://www.michbar.org/programs/milestone/milestones_murphysdissent</a:t>
            </a:r>
          </a:p>
          <a:p>
            <a:endParaRPr lang="en-US" dirty="0"/>
          </a:p>
          <a:p>
            <a:r>
              <a:rPr lang="en-US" dirty="0"/>
              <a:t>http://www.pbs.org/wnet/supremecourt/personality/landmark_korematsu.html</a:t>
            </a:r>
          </a:p>
          <a:p>
            <a:endParaRPr lang="en-US" dirty="0"/>
          </a:p>
        </p:txBody>
      </p:sp>
      <p:sp>
        <p:nvSpPr>
          <p:cNvPr id="4" name="Slide Number Placeholder 3"/>
          <p:cNvSpPr>
            <a:spLocks noGrp="1"/>
          </p:cNvSpPr>
          <p:nvPr>
            <p:ph type="sldNum" sz="quarter" idx="10"/>
          </p:nvPr>
        </p:nvSpPr>
        <p:spPr/>
        <p:txBody>
          <a:bodyPr/>
          <a:lstStyle/>
          <a:p>
            <a:fld id="{F7262E17-EB0B-40F7-8983-3F84247492FF}" type="slidenum">
              <a:rPr lang="en-US" smtClean="0"/>
              <a:pPr/>
              <a:t>37</a:t>
            </a:fld>
            <a:endParaRPr lang="en-US"/>
          </a:p>
        </p:txBody>
      </p:sp>
    </p:spTree>
    <p:extLst>
      <p:ext uri="{BB962C8B-B14F-4D97-AF65-F5344CB8AC3E}">
        <p14:creationId xmlns:p14="http://schemas.microsoft.com/office/powerpoint/2010/main" val="575565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4E5303-C2EB-42DC-A6E9-700862D71BB8}"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FED6-5643-491D-A880-49ECC1D2F6FF}" type="slidenum">
              <a:rPr lang="en-US" smtClean="0"/>
              <a:pPr/>
              <a:t>‹#›</a:t>
            </a:fld>
            <a:endParaRPr lang="en-US"/>
          </a:p>
        </p:txBody>
      </p:sp>
    </p:spTree>
    <p:extLst>
      <p:ext uri="{BB962C8B-B14F-4D97-AF65-F5344CB8AC3E}">
        <p14:creationId xmlns:p14="http://schemas.microsoft.com/office/powerpoint/2010/main" val="250061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E5303-C2EB-42DC-A6E9-700862D71BB8}"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FED6-5643-491D-A880-49ECC1D2F6FF}" type="slidenum">
              <a:rPr lang="en-US" smtClean="0"/>
              <a:pPr/>
              <a:t>‹#›</a:t>
            </a:fld>
            <a:endParaRPr lang="en-US"/>
          </a:p>
        </p:txBody>
      </p:sp>
    </p:spTree>
    <p:extLst>
      <p:ext uri="{BB962C8B-B14F-4D97-AF65-F5344CB8AC3E}">
        <p14:creationId xmlns:p14="http://schemas.microsoft.com/office/powerpoint/2010/main" val="112772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E5303-C2EB-42DC-A6E9-700862D71BB8}"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FED6-5643-491D-A880-49ECC1D2F6FF}" type="slidenum">
              <a:rPr lang="en-US" smtClean="0"/>
              <a:pPr/>
              <a:t>‹#›</a:t>
            </a:fld>
            <a:endParaRPr lang="en-US"/>
          </a:p>
        </p:txBody>
      </p:sp>
    </p:spTree>
    <p:extLst>
      <p:ext uri="{BB962C8B-B14F-4D97-AF65-F5344CB8AC3E}">
        <p14:creationId xmlns:p14="http://schemas.microsoft.com/office/powerpoint/2010/main" val="466882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Question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6D455D8-C2F7-41C4-8AA5-810937CA3418}" type="datetimeFigureOut">
              <a:rPr lang="en-US" smtClean="0"/>
              <a:pPr/>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ADC51-D2E2-41E4-9214-27C73BFC7B55}" type="slidenum">
              <a:rPr lang="en-US" smtClean="0"/>
              <a:pPr/>
              <a:t>‹#›</a:t>
            </a:fld>
            <a:endParaRPr lang="en-US"/>
          </a:p>
        </p:txBody>
      </p:sp>
      <p:sp>
        <p:nvSpPr>
          <p:cNvPr id="11" name="Title Placeholder 1"/>
          <p:cNvSpPr>
            <a:spLocks noGrp="1"/>
          </p:cNvSpPr>
          <p:nvPr>
            <p:ph type="title"/>
          </p:nvPr>
        </p:nvSpPr>
        <p:spPr>
          <a:xfrm>
            <a:off x="457200" y="274637"/>
            <a:ext cx="8229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3367939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54A6915-4C83-437B-BA36-FA6363F62FDB}" type="datetimeFigureOut">
              <a:rPr lang="en-US"/>
              <a:pPr>
                <a:defRPr/>
              </a:pPr>
              <a:t>8/29/2016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1C3D50-7339-4486-ABD1-583CAE6CD111}" type="slidenum">
              <a:rPr lang="en-US" altLang="en-US"/>
              <a:pPr>
                <a:defRPr/>
              </a:pPr>
              <a:t>‹#›</a:t>
            </a:fld>
            <a:endParaRPr lang="en-US" altLang="en-US"/>
          </a:p>
        </p:txBody>
      </p:sp>
    </p:spTree>
    <p:extLst>
      <p:ext uri="{BB962C8B-B14F-4D97-AF65-F5344CB8AC3E}">
        <p14:creationId xmlns:p14="http://schemas.microsoft.com/office/powerpoint/2010/main" val="917512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4EB950A-7200-471F-9D68-85BDDBDF9D4A}" type="datetimeFigureOut">
              <a:rPr lang="en-US"/>
              <a:pPr>
                <a:defRPr/>
              </a:pPr>
              <a:t>8/29/2016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2977C6-905A-47AC-BAAA-3AB6C08733D3}" type="slidenum">
              <a:rPr lang="en-US" altLang="en-US"/>
              <a:pPr>
                <a:defRPr/>
              </a:pPr>
              <a:t>‹#›</a:t>
            </a:fld>
            <a:endParaRPr lang="en-US" altLang="en-US"/>
          </a:p>
        </p:txBody>
      </p:sp>
    </p:spTree>
    <p:extLst>
      <p:ext uri="{BB962C8B-B14F-4D97-AF65-F5344CB8AC3E}">
        <p14:creationId xmlns:p14="http://schemas.microsoft.com/office/powerpoint/2010/main" val="2294012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58DCFCE-68BF-4720-B844-2946D9CF4826}" type="datetimeFigureOut">
              <a:rPr lang="en-US"/>
              <a:pPr>
                <a:defRPr/>
              </a:pPr>
              <a:t>8/29/2016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03BE3D-1E5A-44CB-9CDB-14290AF15440}" type="slidenum">
              <a:rPr lang="en-US" altLang="en-US"/>
              <a:pPr>
                <a:defRPr/>
              </a:pPr>
              <a:t>‹#›</a:t>
            </a:fld>
            <a:endParaRPr lang="en-US" altLang="en-US"/>
          </a:p>
        </p:txBody>
      </p:sp>
    </p:spTree>
    <p:extLst>
      <p:ext uri="{BB962C8B-B14F-4D97-AF65-F5344CB8AC3E}">
        <p14:creationId xmlns:p14="http://schemas.microsoft.com/office/powerpoint/2010/main" val="445775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A7E87FC-D697-4B7F-B022-5A0FC2240A54}" type="datetimeFigureOut">
              <a:rPr lang="en-US"/>
              <a:pPr>
                <a:defRPr/>
              </a:pPr>
              <a:t>8/29/2016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F09310-34E5-41B6-9A75-A0DD99A3B9BD}" type="slidenum">
              <a:rPr lang="en-US" altLang="en-US"/>
              <a:pPr>
                <a:defRPr/>
              </a:pPr>
              <a:t>‹#›</a:t>
            </a:fld>
            <a:endParaRPr lang="en-US" altLang="en-US"/>
          </a:p>
        </p:txBody>
      </p:sp>
    </p:spTree>
    <p:extLst>
      <p:ext uri="{BB962C8B-B14F-4D97-AF65-F5344CB8AC3E}">
        <p14:creationId xmlns:p14="http://schemas.microsoft.com/office/powerpoint/2010/main" val="2074005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1CDDE45-FE07-45EF-A9C8-BB3D237D1938}" type="datetimeFigureOut">
              <a:rPr lang="en-US"/>
              <a:pPr>
                <a:defRPr/>
              </a:pPr>
              <a:t>8/29/2016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7919615-52B9-45B2-B19A-471C20F18AD3}" type="slidenum">
              <a:rPr lang="en-US" altLang="en-US"/>
              <a:pPr>
                <a:defRPr/>
              </a:pPr>
              <a:t>‹#›</a:t>
            </a:fld>
            <a:endParaRPr lang="en-US" altLang="en-US"/>
          </a:p>
        </p:txBody>
      </p:sp>
    </p:spTree>
    <p:extLst>
      <p:ext uri="{BB962C8B-B14F-4D97-AF65-F5344CB8AC3E}">
        <p14:creationId xmlns:p14="http://schemas.microsoft.com/office/powerpoint/2010/main" val="2839825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AC0991A-628F-4F99-96C1-63D3DA326FB7}" type="datetimeFigureOut">
              <a:rPr lang="en-US"/>
              <a:pPr>
                <a:defRPr/>
              </a:pPr>
              <a:t>8/29/2016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54B270-D8FE-41D3-B79D-72A8FB975897}" type="slidenum">
              <a:rPr lang="en-US" altLang="en-US"/>
              <a:pPr>
                <a:defRPr/>
              </a:pPr>
              <a:t>‹#›</a:t>
            </a:fld>
            <a:endParaRPr lang="en-US" altLang="en-US"/>
          </a:p>
        </p:txBody>
      </p:sp>
    </p:spTree>
    <p:extLst>
      <p:ext uri="{BB962C8B-B14F-4D97-AF65-F5344CB8AC3E}">
        <p14:creationId xmlns:p14="http://schemas.microsoft.com/office/powerpoint/2010/main" val="3673429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31DC77-8BFB-43DF-9FB6-620CDC83E691}" type="datetimeFigureOut">
              <a:rPr lang="en-US"/>
              <a:pPr>
                <a:defRPr/>
              </a:pPr>
              <a:t>8/29/2016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2911C6D-DFE4-4D68-83B3-3F1AE7A2DB2C}" type="slidenum">
              <a:rPr lang="en-US" altLang="en-US"/>
              <a:pPr>
                <a:defRPr/>
              </a:pPr>
              <a:t>‹#›</a:t>
            </a:fld>
            <a:endParaRPr lang="en-US" altLang="en-US"/>
          </a:p>
        </p:txBody>
      </p:sp>
    </p:spTree>
    <p:extLst>
      <p:ext uri="{BB962C8B-B14F-4D97-AF65-F5344CB8AC3E}">
        <p14:creationId xmlns:p14="http://schemas.microsoft.com/office/powerpoint/2010/main" val="334569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E5303-C2EB-42DC-A6E9-700862D71BB8}"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FED6-5643-491D-A880-49ECC1D2F6FF}" type="slidenum">
              <a:rPr lang="en-US" smtClean="0"/>
              <a:pPr/>
              <a:t>‹#›</a:t>
            </a:fld>
            <a:endParaRPr lang="en-US"/>
          </a:p>
        </p:txBody>
      </p:sp>
    </p:spTree>
    <p:extLst>
      <p:ext uri="{BB962C8B-B14F-4D97-AF65-F5344CB8AC3E}">
        <p14:creationId xmlns:p14="http://schemas.microsoft.com/office/powerpoint/2010/main" val="2865725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8FBC6B3-7D6A-49CD-8544-DF68284EFF90}" type="datetimeFigureOut">
              <a:rPr lang="en-US"/>
              <a:pPr>
                <a:defRPr/>
              </a:pPr>
              <a:t>8/29/2016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9E5164-077D-4C29-936C-F139C3049DDE}" type="slidenum">
              <a:rPr lang="en-US" altLang="en-US"/>
              <a:pPr>
                <a:defRPr/>
              </a:pPr>
              <a:t>‹#›</a:t>
            </a:fld>
            <a:endParaRPr lang="en-US" altLang="en-US"/>
          </a:p>
        </p:txBody>
      </p:sp>
    </p:spTree>
    <p:extLst>
      <p:ext uri="{BB962C8B-B14F-4D97-AF65-F5344CB8AC3E}">
        <p14:creationId xmlns:p14="http://schemas.microsoft.com/office/powerpoint/2010/main" val="3015143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7A853AA-F1E3-4A86-AE44-24EB1ED3BCAF}" type="datetimeFigureOut">
              <a:rPr lang="en-US"/>
              <a:pPr>
                <a:defRPr/>
              </a:pPr>
              <a:t>8/29/2016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236A86-5A30-4216-802C-4A8BA0C8ECCE}" type="slidenum">
              <a:rPr lang="en-US" altLang="en-US"/>
              <a:pPr>
                <a:defRPr/>
              </a:pPr>
              <a:t>‹#›</a:t>
            </a:fld>
            <a:endParaRPr lang="en-US" altLang="en-US"/>
          </a:p>
        </p:txBody>
      </p:sp>
    </p:spTree>
    <p:extLst>
      <p:ext uri="{BB962C8B-B14F-4D97-AF65-F5344CB8AC3E}">
        <p14:creationId xmlns:p14="http://schemas.microsoft.com/office/powerpoint/2010/main" val="342291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BA5D1C8-F80B-4A95-A3CA-2F3A36D69ED9}" type="datetimeFigureOut">
              <a:rPr lang="en-US"/>
              <a:pPr>
                <a:defRPr/>
              </a:pPr>
              <a:t>8/29/2016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2C5C9D-C650-45C4-B31B-CA596243CE77}" type="slidenum">
              <a:rPr lang="en-US" altLang="en-US"/>
              <a:pPr>
                <a:defRPr/>
              </a:pPr>
              <a:t>‹#›</a:t>
            </a:fld>
            <a:endParaRPr lang="en-US" altLang="en-US"/>
          </a:p>
        </p:txBody>
      </p:sp>
    </p:spTree>
    <p:extLst>
      <p:ext uri="{BB962C8B-B14F-4D97-AF65-F5344CB8AC3E}">
        <p14:creationId xmlns:p14="http://schemas.microsoft.com/office/powerpoint/2010/main" val="1045373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80F5478-0FAD-4D20-9BE0-5ABA86A031B8}" type="datetimeFigureOut">
              <a:rPr lang="en-US"/>
              <a:pPr>
                <a:defRPr/>
              </a:pPr>
              <a:t>8/29/2016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AFC350-0692-4456-A0ED-2E00E552C8D2}" type="slidenum">
              <a:rPr lang="en-US" altLang="en-US"/>
              <a:pPr>
                <a:defRPr/>
              </a:pPr>
              <a:t>‹#›</a:t>
            </a:fld>
            <a:endParaRPr lang="en-US" altLang="en-US"/>
          </a:p>
        </p:txBody>
      </p:sp>
    </p:spTree>
    <p:extLst>
      <p:ext uri="{BB962C8B-B14F-4D97-AF65-F5344CB8AC3E}">
        <p14:creationId xmlns:p14="http://schemas.microsoft.com/office/powerpoint/2010/main" val="441128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Questions">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457200" y="274637"/>
            <a:ext cx="8229600" cy="1325563"/>
          </a:xfrm>
          <a:prstGeom prst="rect">
            <a:avLst/>
          </a:prstGeom>
        </p:spPr>
        <p:txBody>
          <a:bodyPr rtlCol="0">
            <a:normAutofit/>
          </a:bodyPr>
          <a:lstStyle/>
          <a:p>
            <a:r>
              <a:rPr lang="en-US"/>
              <a:t>Click to edit Master title style</a:t>
            </a:r>
            <a:endParaRPr lang="en-US" dirty="0"/>
          </a:p>
        </p:txBody>
      </p:sp>
      <p:sp>
        <p:nvSpPr>
          <p:cNvPr id="3" name="Date Placeholder 4"/>
          <p:cNvSpPr>
            <a:spLocks noGrp="1"/>
          </p:cNvSpPr>
          <p:nvPr>
            <p:ph type="dt" sz="half" idx="10"/>
          </p:nvPr>
        </p:nvSpPr>
        <p:spPr/>
        <p:txBody>
          <a:bodyPr/>
          <a:lstStyle>
            <a:lvl1pPr>
              <a:defRPr/>
            </a:lvl1pPr>
          </a:lstStyle>
          <a:p>
            <a:pPr>
              <a:defRPr/>
            </a:pPr>
            <a:fld id="{645278B8-1922-450D-AD97-FAD1A06D6211}" type="datetimeFigureOut">
              <a:rPr lang="en-US"/>
              <a:pPr>
                <a:defRPr/>
              </a:pPr>
              <a:t>8/29/2016</a:t>
            </a:fld>
            <a:endParaRPr lang="en-US"/>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pPr>
              <a:defRPr/>
            </a:pPr>
            <a:fld id="{3D7C2647-FA7C-4347-8401-63DF9387DFE8}" type="slidenum">
              <a:rPr lang="en-US" altLang="en-US"/>
              <a:pPr>
                <a:defRPr/>
              </a:pPr>
              <a:t>‹#›</a:t>
            </a:fld>
            <a:endParaRPr lang="en-US" altLang="en-US"/>
          </a:p>
        </p:txBody>
      </p:sp>
    </p:spTree>
    <p:extLst>
      <p:ext uri="{BB962C8B-B14F-4D97-AF65-F5344CB8AC3E}">
        <p14:creationId xmlns:p14="http://schemas.microsoft.com/office/powerpoint/2010/main" val="702945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514600" y="1066800"/>
            <a:ext cx="27432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3"/>
          <p:cNvSpPr>
            <a:spLocks noGrp="1"/>
          </p:cNvSpPr>
          <p:nvPr>
            <p:ph sz="half" idx="2"/>
          </p:nvPr>
        </p:nvSpPr>
        <p:spPr>
          <a:xfrm>
            <a:off x="5349923" y="1066800"/>
            <a:ext cx="3336878" cy="2362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9" name="Content Placeholder 2"/>
          <p:cNvSpPr>
            <a:spLocks noGrp="1"/>
          </p:cNvSpPr>
          <p:nvPr>
            <p:ph sz="half" idx="14"/>
          </p:nvPr>
        </p:nvSpPr>
        <p:spPr>
          <a:xfrm>
            <a:off x="2514600" y="3581400"/>
            <a:ext cx="27432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15"/>
          </p:nvPr>
        </p:nvSpPr>
        <p:spPr>
          <a:xfrm>
            <a:off x="5349923" y="3581400"/>
            <a:ext cx="3336878" cy="24384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Title Placeholder 1"/>
          <p:cNvSpPr>
            <a:spLocks noGrp="1"/>
          </p:cNvSpPr>
          <p:nvPr>
            <p:ph type="title"/>
          </p:nvPr>
        </p:nvSpPr>
        <p:spPr>
          <a:xfrm>
            <a:off x="2514600" y="274637"/>
            <a:ext cx="6172200" cy="792163"/>
          </a:xfrm>
          <a:prstGeom prst="rect">
            <a:avLst/>
          </a:prstGeom>
        </p:spPr>
        <p:txBody>
          <a:bodyPr rtlCol="0">
            <a:normAutofit/>
          </a:bodyPr>
          <a:lstStyle/>
          <a:p>
            <a:r>
              <a:rPr lang="en-US"/>
              <a:t>Click to edit Master title style</a:t>
            </a:r>
            <a:endParaRPr lang="en-US" dirty="0"/>
          </a:p>
        </p:txBody>
      </p:sp>
      <p:sp>
        <p:nvSpPr>
          <p:cNvPr id="7" name="Footer Placeholder 2"/>
          <p:cNvSpPr>
            <a:spLocks noGrp="1"/>
          </p:cNvSpPr>
          <p:nvPr>
            <p:ph type="ftr" sz="quarter" idx="16"/>
          </p:nvPr>
        </p:nvSpPr>
        <p:spPr/>
        <p:txBody>
          <a:bodyPr/>
          <a:lstStyle>
            <a:lvl1pPr>
              <a:defRPr/>
            </a:lvl1pPr>
          </a:lstStyle>
          <a:p>
            <a:pPr>
              <a:defRPr/>
            </a:pPr>
            <a:endParaRPr lang="en-US"/>
          </a:p>
        </p:txBody>
      </p:sp>
      <p:sp>
        <p:nvSpPr>
          <p:cNvPr id="8" name="Slide Number Placeholder 3"/>
          <p:cNvSpPr>
            <a:spLocks noGrp="1"/>
          </p:cNvSpPr>
          <p:nvPr>
            <p:ph type="sldNum" sz="quarter" idx="17"/>
          </p:nvPr>
        </p:nvSpPr>
        <p:spPr/>
        <p:txBody>
          <a:bodyPr/>
          <a:lstStyle>
            <a:lvl1pPr>
              <a:defRPr/>
            </a:lvl1pPr>
          </a:lstStyle>
          <a:p>
            <a:pPr>
              <a:defRPr/>
            </a:pPr>
            <a:fld id="{00E14C4F-B103-4905-8AF2-8F1133B795C6}" type="slidenum">
              <a:rPr lang="en-US" altLang="en-US"/>
              <a:pPr>
                <a:defRPr/>
              </a:pPr>
              <a:t>‹#›</a:t>
            </a:fld>
            <a:endParaRPr lang="en-US" altLang="en-US"/>
          </a:p>
        </p:txBody>
      </p:sp>
    </p:spTree>
    <p:extLst>
      <p:ext uri="{BB962C8B-B14F-4D97-AF65-F5344CB8AC3E}">
        <p14:creationId xmlns:p14="http://schemas.microsoft.com/office/powerpoint/2010/main" val="19928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4E5303-C2EB-42DC-A6E9-700862D71BB8}"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FED6-5643-491D-A880-49ECC1D2F6FF}" type="slidenum">
              <a:rPr lang="en-US" smtClean="0"/>
              <a:pPr/>
              <a:t>‹#›</a:t>
            </a:fld>
            <a:endParaRPr lang="en-US"/>
          </a:p>
        </p:txBody>
      </p:sp>
    </p:spTree>
    <p:extLst>
      <p:ext uri="{BB962C8B-B14F-4D97-AF65-F5344CB8AC3E}">
        <p14:creationId xmlns:p14="http://schemas.microsoft.com/office/powerpoint/2010/main" val="36735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4E5303-C2EB-42DC-A6E9-700862D71BB8}" type="datetimeFigureOut">
              <a:rPr lang="en-US" smtClean="0"/>
              <a:pPr/>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9FED6-5643-491D-A880-49ECC1D2F6FF}" type="slidenum">
              <a:rPr lang="en-US" smtClean="0"/>
              <a:pPr/>
              <a:t>‹#›</a:t>
            </a:fld>
            <a:endParaRPr lang="en-US"/>
          </a:p>
        </p:txBody>
      </p:sp>
    </p:spTree>
    <p:extLst>
      <p:ext uri="{BB962C8B-B14F-4D97-AF65-F5344CB8AC3E}">
        <p14:creationId xmlns:p14="http://schemas.microsoft.com/office/powerpoint/2010/main" val="167523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4E5303-C2EB-42DC-A6E9-700862D71BB8}" type="datetimeFigureOut">
              <a:rPr lang="en-US" smtClean="0"/>
              <a:pPr/>
              <a:t>8/29/2016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C9FED6-5643-491D-A880-49ECC1D2F6FF}" type="slidenum">
              <a:rPr lang="en-US" smtClean="0"/>
              <a:pPr/>
              <a:t>‹#›</a:t>
            </a:fld>
            <a:endParaRPr lang="en-US"/>
          </a:p>
        </p:txBody>
      </p:sp>
    </p:spTree>
    <p:extLst>
      <p:ext uri="{BB962C8B-B14F-4D97-AF65-F5344CB8AC3E}">
        <p14:creationId xmlns:p14="http://schemas.microsoft.com/office/powerpoint/2010/main" val="4209109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4E5303-C2EB-42DC-A6E9-700862D71BB8}" type="datetimeFigureOut">
              <a:rPr lang="en-US" smtClean="0"/>
              <a:pPr/>
              <a:t>8/29/2016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C9FED6-5643-491D-A880-49ECC1D2F6FF}" type="slidenum">
              <a:rPr lang="en-US" smtClean="0"/>
              <a:pPr/>
              <a:t>‹#›</a:t>
            </a:fld>
            <a:endParaRPr lang="en-US"/>
          </a:p>
        </p:txBody>
      </p:sp>
    </p:spTree>
    <p:extLst>
      <p:ext uri="{BB962C8B-B14F-4D97-AF65-F5344CB8AC3E}">
        <p14:creationId xmlns:p14="http://schemas.microsoft.com/office/powerpoint/2010/main" val="412851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E5303-C2EB-42DC-A6E9-700862D71BB8}" type="datetimeFigureOut">
              <a:rPr lang="en-US" smtClean="0"/>
              <a:pPr/>
              <a:t>8/29/2016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C9FED6-5643-491D-A880-49ECC1D2F6FF}" type="slidenum">
              <a:rPr lang="en-US" smtClean="0"/>
              <a:pPr/>
              <a:t>‹#›</a:t>
            </a:fld>
            <a:endParaRPr lang="en-US"/>
          </a:p>
        </p:txBody>
      </p:sp>
    </p:spTree>
    <p:extLst>
      <p:ext uri="{BB962C8B-B14F-4D97-AF65-F5344CB8AC3E}">
        <p14:creationId xmlns:p14="http://schemas.microsoft.com/office/powerpoint/2010/main" val="3000594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4E5303-C2EB-42DC-A6E9-700862D71BB8}" type="datetimeFigureOut">
              <a:rPr lang="en-US" smtClean="0"/>
              <a:pPr/>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9FED6-5643-491D-A880-49ECC1D2F6FF}" type="slidenum">
              <a:rPr lang="en-US" smtClean="0"/>
              <a:pPr/>
              <a:t>‹#›</a:t>
            </a:fld>
            <a:endParaRPr lang="en-US"/>
          </a:p>
        </p:txBody>
      </p:sp>
    </p:spTree>
    <p:extLst>
      <p:ext uri="{BB962C8B-B14F-4D97-AF65-F5344CB8AC3E}">
        <p14:creationId xmlns:p14="http://schemas.microsoft.com/office/powerpoint/2010/main" val="31630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4E5303-C2EB-42DC-A6E9-700862D71BB8}" type="datetimeFigureOut">
              <a:rPr lang="en-US" smtClean="0"/>
              <a:pPr/>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9FED6-5643-491D-A880-49ECC1D2F6FF}" type="slidenum">
              <a:rPr lang="en-US" smtClean="0"/>
              <a:pPr/>
              <a:t>‹#›</a:t>
            </a:fld>
            <a:endParaRPr lang="en-US"/>
          </a:p>
        </p:txBody>
      </p:sp>
    </p:spTree>
    <p:extLst>
      <p:ext uri="{BB962C8B-B14F-4D97-AF65-F5344CB8AC3E}">
        <p14:creationId xmlns:p14="http://schemas.microsoft.com/office/powerpoint/2010/main" val="1137240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E5303-C2EB-42DC-A6E9-700862D71BB8}" type="datetimeFigureOut">
              <a:rPr lang="en-US" smtClean="0"/>
              <a:pPr/>
              <a:t>8/29/2016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9FED6-5643-491D-A880-49ECC1D2F6FF}" type="slidenum">
              <a:rPr lang="en-US" smtClean="0"/>
              <a:pPr/>
              <a:t>‹#›</a:t>
            </a:fld>
            <a:endParaRPr lang="en-US"/>
          </a:p>
        </p:txBody>
      </p:sp>
    </p:spTree>
    <p:extLst>
      <p:ext uri="{BB962C8B-B14F-4D97-AF65-F5344CB8AC3E}">
        <p14:creationId xmlns:p14="http://schemas.microsoft.com/office/powerpoint/2010/main" val="1267775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F842B84-83F7-4616-AF97-EC2FAF496771}" type="datetimeFigureOut">
              <a:rPr lang="en-US"/>
              <a:pPr>
                <a:defRPr/>
              </a:pPr>
              <a:t>8/29/2016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5D07CF7-76AB-4BED-92A4-AD186A51BD5D}" type="slidenum">
              <a:rPr lang="en-US" altLang="en-US"/>
              <a:pPr>
                <a:defRPr/>
              </a:pPr>
              <a:t>‹#›</a:t>
            </a:fld>
            <a:endParaRPr lang="en-US" altLang="en-US"/>
          </a:p>
        </p:txBody>
      </p:sp>
      <p:pic>
        <p:nvPicPr>
          <p:cNvPr id="1031" name="Picture 6"/>
          <p:cNvPicPr>
            <a:picLocks noChangeAspect="1"/>
          </p:cNvPicPr>
          <p:nvPr userDrawn="1"/>
        </p:nvPicPr>
        <p:blipFill>
          <a:blip r:embed="rId15" cstate="screen">
            <a:extLst>
              <a:ext uri="{28A0092B-C50C-407E-A947-70E740481C1C}">
                <a14:useLocalDpi xmlns:a14="http://schemas.microsoft.com/office/drawing/2010/main"/>
              </a:ext>
            </a:extLst>
          </a:blip>
          <a:srcRect t="611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584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95000"/>
                <a:lumOff val="5000"/>
              </a:schemeClr>
            </a:gs>
            <a:gs pos="50000">
              <a:schemeClr val="tx1">
                <a:lumMod val="85000"/>
                <a:lumOff val="15000"/>
              </a:schemeClr>
            </a:gs>
            <a:gs pos="100000">
              <a:schemeClr val="tx1">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257800"/>
            <a:ext cx="7772400" cy="936625"/>
          </a:xfrm>
        </p:spPr>
        <p:txBody>
          <a:bodyPr>
            <a:normAutofit fontScale="90000"/>
          </a:bodyPr>
          <a:lstStyle/>
          <a:p>
            <a:pPr algn="r"/>
            <a:r>
              <a:rPr lang="en-US" sz="2800" dirty="0">
                <a:solidFill>
                  <a:schemeClr val="bg1"/>
                </a:solidFill>
              </a:rPr>
              <a:t>The Fourteenth Amendment </a:t>
            </a:r>
            <a:r>
              <a:rPr lang="en-US" sz="2800" dirty="0">
                <a:solidFill>
                  <a:schemeClr val="bg1"/>
                </a:solidFill>
                <a:latin typeface="Arial" pitchFamily="34" charset="0"/>
                <a:cs typeface="Arial" pitchFamily="34" charset="0"/>
              </a:rPr>
              <a:t>to the U.S. Constitution</a:t>
            </a:r>
            <a:r>
              <a:rPr lang="en-US" sz="2800" dirty="0">
                <a:solidFill>
                  <a:schemeClr val="bg1"/>
                </a:solidFill>
              </a:rPr>
              <a:t> </a:t>
            </a:r>
          </a:p>
        </p:txBody>
      </p:sp>
      <p:pic>
        <p:nvPicPr>
          <p:cNvPr id="4" name="identity recognition_PP.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duotone>
              <a:prstClr val="black"/>
              <a:schemeClr val="accent5">
                <a:tint val="45000"/>
                <a:satMod val="400000"/>
              </a:schemeClr>
            </a:duotone>
          </a:blip>
          <a:stretch>
            <a:fillRect/>
          </a:stretch>
        </p:blipFill>
        <p:spPr>
          <a:xfrm>
            <a:off x="0" y="0"/>
            <a:ext cx="9144000" cy="5143500"/>
          </a:xfrm>
          <a:prstGeom prst="rect">
            <a:avLst/>
          </a:prstGeom>
        </p:spPr>
      </p:pic>
      <p:sp>
        <p:nvSpPr>
          <p:cNvPr id="5" name="Rectangle 4"/>
          <p:cNvSpPr/>
          <p:nvPr/>
        </p:nvSpPr>
        <p:spPr>
          <a:xfrm>
            <a:off x="0" y="4884738"/>
            <a:ext cx="9144000" cy="197326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p:nvPr/>
        </p:nvSpPr>
        <p:spPr>
          <a:xfrm>
            <a:off x="0" y="5113482"/>
            <a:ext cx="9144000" cy="1631216"/>
          </a:xfrm>
          <a:prstGeom prst="rect">
            <a:avLst/>
          </a:prstGeom>
          <a:noFill/>
        </p:spPr>
        <p:txBody>
          <a:bodyPr>
            <a:spAutoFit/>
          </a:bodyPr>
          <a:lstStyle/>
          <a:p>
            <a:pPr algn="ctr">
              <a:defRPr/>
            </a:pPr>
            <a:r>
              <a:rPr lang="en-US" altLang="en-US" sz="3600" cap="all" dirty="0">
                <a:solidFill>
                  <a:schemeClr val="accent4">
                    <a:lumMod val="20000"/>
                    <a:lumOff val="80000"/>
                  </a:schemeClr>
                </a:solidFill>
                <a:latin typeface="Adobe Caslon Pro" panose="0205050205050A020403" pitchFamily="18" charset="0"/>
              </a:rPr>
              <a:t>United States Constitution</a:t>
            </a:r>
            <a:r>
              <a:rPr lang="en-US" altLang="en-US" dirty="0">
                <a:solidFill>
                  <a:schemeClr val="accent4">
                    <a:lumMod val="20000"/>
                    <a:lumOff val="80000"/>
                  </a:schemeClr>
                </a:solidFill>
                <a:latin typeface="Adobe Caslon Pro" panose="0205050205050A020403" pitchFamily="18" charset="0"/>
              </a:rPr>
              <a:t/>
            </a:r>
            <a:br>
              <a:rPr lang="en-US" altLang="en-US" dirty="0">
                <a:solidFill>
                  <a:schemeClr val="accent4">
                    <a:lumMod val="20000"/>
                    <a:lumOff val="80000"/>
                  </a:schemeClr>
                </a:solidFill>
                <a:latin typeface="Adobe Caslon Pro" panose="0205050205050A020403" pitchFamily="18" charset="0"/>
              </a:rPr>
            </a:br>
            <a:r>
              <a:rPr lang="en-US" altLang="en-US" sz="3200" dirty="0">
                <a:solidFill>
                  <a:schemeClr val="accent4">
                    <a:lumMod val="20000"/>
                    <a:lumOff val="80000"/>
                  </a:schemeClr>
                </a:solidFill>
                <a:latin typeface="Adobe Caslon Pro" panose="0205050205050A020403" pitchFamily="18" charset="0"/>
              </a:rPr>
              <a:t>The 14</a:t>
            </a:r>
            <a:r>
              <a:rPr lang="en-US" altLang="en-US" sz="3200" baseline="30000" dirty="0">
                <a:solidFill>
                  <a:schemeClr val="accent4">
                    <a:lumMod val="20000"/>
                    <a:lumOff val="80000"/>
                  </a:schemeClr>
                </a:solidFill>
                <a:latin typeface="Adobe Caslon Pro" panose="0205050205050A020403" pitchFamily="18" charset="0"/>
              </a:rPr>
              <a:t>th</a:t>
            </a:r>
            <a:r>
              <a:rPr lang="en-US" altLang="en-US" sz="3200" dirty="0">
                <a:solidFill>
                  <a:schemeClr val="accent4">
                    <a:lumMod val="20000"/>
                    <a:lumOff val="80000"/>
                  </a:schemeClr>
                </a:solidFill>
                <a:latin typeface="Adobe Caslon Pro" panose="0205050205050A020403" pitchFamily="18" charset="0"/>
              </a:rPr>
              <a:t> Amendment</a:t>
            </a:r>
          </a:p>
          <a:p>
            <a:pPr algn="ctr">
              <a:defRPr/>
            </a:pPr>
            <a:r>
              <a:rPr lang="en-US" sz="3200" dirty="0">
                <a:solidFill>
                  <a:schemeClr val="bg1"/>
                </a:solidFill>
                <a:latin typeface="Arial" pitchFamily="34" charset="0"/>
                <a:cs typeface="Arial" pitchFamily="34" charset="0"/>
              </a:rPr>
              <a:t>Equal Protection Under the Law</a:t>
            </a:r>
            <a:endParaRPr lang="en-US" sz="3200" dirty="0">
              <a:solidFill>
                <a:schemeClr val="accent4">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957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6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8649950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18" y="0"/>
            <a:ext cx="9144000" cy="4565509"/>
          </a:xfrm>
          <a:prstGeom prst="rect">
            <a:avLst/>
          </a:prstGeom>
        </p:spPr>
      </p:pic>
      <p:sp>
        <p:nvSpPr>
          <p:cNvPr id="12" name="TextBox 11"/>
          <p:cNvSpPr txBox="1"/>
          <p:nvPr/>
        </p:nvSpPr>
        <p:spPr>
          <a:xfrm>
            <a:off x="300182" y="4419805"/>
            <a:ext cx="8691418" cy="2123658"/>
          </a:xfrm>
          <a:prstGeom prst="rect">
            <a:avLst/>
          </a:prstGeom>
          <a:noFill/>
        </p:spPr>
        <p:txBody>
          <a:bodyPr wrap="square" rtlCol="0">
            <a:spAutoFit/>
          </a:bodyPr>
          <a:lstStyle/>
          <a:p>
            <a:pPr algn="ctr"/>
            <a:r>
              <a:rPr lang="en-US" sz="2400" b="1" i="1" dirty="0"/>
              <a:t> </a:t>
            </a:r>
            <a:endParaRPr lang="en-US" sz="2400" b="1" dirty="0"/>
          </a:p>
          <a:p>
            <a:r>
              <a:rPr lang="en-US" dirty="0" err="1">
                <a:latin typeface="Arial" pitchFamily="34" charset="0"/>
                <a:cs typeface="Arial" pitchFamily="34" charset="0"/>
              </a:rPr>
              <a:t>Midwestia</a:t>
            </a:r>
            <a:r>
              <a:rPr lang="en-US" dirty="0">
                <a:latin typeface="Arial" pitchFamily="34" charset="0"/>
                <a:cs typeface="Arial" pitchFamily="34" charset="0"/>
              </a:rPr>
              <a:t> is a beautiful country, rich in resources and populated by people who emigrated from other countries over many generations. </a:t>
            </a:r>
            <a:r>
              <a:rPr lang="en-US" dirty="0" err="1">
                <a:latin typeface="Arial" pitchFamily="34" charset="0"/>
                <a:cs typeface="Arial" pitchFamily="34" charset="0"/>
              </a:rPr>
              <a:t>Midwestian</a:t>
            </a:r>
            <a:r>
              <a:rPr lang="en-US" dirty="0">
                <a:latin typeface="Arial" pitchFamily="34" charset="0"/>
                <a:cs typeface="Arial" pitchFamily="34" charset="0"/>
              </a:rPr>
              <a:t> citizens treat one another as equals under their Constitution and other laws. They elect their leaders through a democratic process. The majority of the citizens are grateful for the freedoms they enjoy and their “enlightened” way of life.</a:t>
            </a:r>
          </a:p>
          <a:p>
            <a:r>
              <a:rPr lang="en-US" dirty="0">
                <a:latin typeface="Arial" pitchFamily="34" charset="0"/>
                <a:cs typeface="Arial" pitchFamily="34" charset="0"/>
              </a:rPr>
              <a:t> </a:t>
            </a:r>
          </a:p>
        </p:txBody>
      </p:sp>
      <p:grpSp>
        <p:nvGrpSpPr>
          <p:cNvPr id="8" name="Group 7"/>
          <p:cNvGrpSpPr/>
          <p:nvPr/>
        </p:nvGrpSpPr>
        <p:grpSpPr>
          <a:xfrm>
            <a:off x="0" y="0"/>
            <a:ext cx="9091602" cy="609600"/>
            <a:chOff x="0" y="0"/>
            <a:chExt cx="9091602" cy="609600"/>
          </a:xfrm>
        </p:grpSpPr>
        <p:sp>
          <p:nvSpPr>
            <p:cNvPr id="9" name="Rectangle 8"/>
            <p:cNvSpPr/>
            <p:nvPr/>
          </p:nvSpPr>
          <p:spPr>
            <a:xfrm>
              <a:off x="0" y="0"/>
              <a:ext cx="9091602" cy="609600"/>
            </a:xfrm>
            <a:prstGeom prst="rect">
              <a:avLst/>
            </a:prstGeom>
            <a:gradFill flip="none" rotWithShape="1">
              <a:gsLst>
                <a:gs pos="0">
                  <a:schemeClr val="tx1">
                    <a:lumMod val="95000"/>
                    <a:lumOff val="5000"/>
                  </a:schemeClr>
                </a:gs>
                <a:gs pos="50000">
                  <a:schemeClr val="tx1">
                    <a:lumMod val="65000"/>
                    <a:lumOff val="3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10" name="Rectangle 9"/>
            <p:cNvSpPr/>
            <p:nvPr/>
          </p:nvSpPr>
          <p:spPr>
            <a:xfrm>
              <a:off x="76200" y="0"/>
              <a:ext cx="3565207" cy="584775"/>
            </a:xfrm>
            <a:prstGeom prst="rect">
              <a:avLst/>
            </a:prstGeom>
            <a:noFill/>
          </p:spPr>
          <p:txBody>
            <a:bodyPr wrap="none" lIns="91440" tIns="45720" rIns="91440" bIns="45720">
              <a:spAutoFit/>
            </a:bodyPr>
            <a:lstStyle/>
            <a:p>
              <a:r>
                <a:rPr lang="en-US" sz="3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Fred K. v </a:t>
              </a:r>
              <a:r>
                <a:rPr lang="en-US" sz="3200" b="1" i="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Midwestia</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Tree>
    <p:extLst>
      <p:ext uri="{BB962C8B-B14F-4D97-AF65-F5344CB8AC3E}">
        <p14:creationId xmlns:p14="http://schemas.microsoft.com/office/powerpoint/2010/main" val="905222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86499501.jpg"/>
          <p:cNvPicPr>
            <a:picLocks noChangeAspect="1"/>
          </p:cNvPicPr>
          <p:nvPr/>
        </p:nvPicPr>
        <p:blipFill rotWithShape="1">
          <a:blip r:embed="rId3" cstate="print"/>
          <a:srcRect t="24884"/>
          <a:stretch/>
        </p:blipFill>
        <p:spPr>
          <a:xfrm>
            <a:off x="4618" y="0"/>
            <a:ext cx="9144000" cy="4565509"/>
          </a:xfrm>
          <a:prstGeom prst="rect">
            <a:avLst/>
          </a:prstGeom>
        </p:spPr>
      </p:pic>
      <p:sp>
        <p:nvSpPr>
          <p:cNvPr id="12" name="TextBox 11"/>
          <p:cNvSpPr txBox="1"/>
          <p:nvPr/>
        </p:nvSpPr>
        <p:spPr>
          <a:xfrm>
            <a:off x="277090" y="4849766"/>
            <a:ext cx="8485909" cy="2031325"/>
          </a:xfrm>
          <a:prstGeom prst="rect">
            <a:avLst/>
          </a:prstGeom>
          <a:noFill/>
        </p:spPr>
        <p:txBody>
          <a:bodyPr wrap="square" rtlCol="0">
            <a:spAutoFit/>
          </a:bodyPr>
          <a:lstStyle/>
          <a:p>
            <a:r>
              <a:rPr lang="en-US" dirty="0" err="1">
                <a:latin typeface="Arial" pitchFamily="34" charset="0"/>
                <a:cs typeface="Arial" pitchFamily="34" charset="0"/>
              </a:rPr>
              <a:t>Midwestians</a:t>
            </a:r>
            <a:r>
              <a:rPr lang="en-US" dirty="0">
                <a:latin typeface="Arial" pitchFamily="34" charset="0"/>
                <a:cs typeface="Arial" pitchFamily="34" charset="0"/>
              </a:rPr>
              <a:t> hail from many cultural backgrounds that they proudly and openly honor in their free country. The vast majority of citizens are descendants of Wolverines or Spartans, but some are of Hawkeye descent. Others have Boiler Maker blood from 100 years ago. Still others are descended of the Gophers and the Wild Cats.  </a:t>
            </a:r>
          </a:p>
          <a:p>
            <a:r>
              <a:rPr lang="en-US" dirty="0">
                <a:latin typeface="Arial" pitchFamily="34" charset="0"/>
                <a:cs typeface="Arial" pitchFamily="34" charset="0"/>
              </a:rPr>
              <a:t> </a:t>
            </a:r>
          </a:p>
          <a:p>
            <a:endParaRPr lang="en-US" dirty="0"/>
          </a:p>
        </p:txBody>
      </p:sp>
      <p:grpSp>
        <p:nvGrpSpPr>
          <p:cNvPr id="8" name="Group 7"/>
          <p:cNvGrpSpPr/>
          <p:nvPr/>
        </p:nvGrpSpPr>
        <p:grpSpPr>
          <a:xfrm>
            <a:off x="0" y="0"/>
            <a:ext cx="9091602" cy="609600"/>
            <a:chOff x="0" y="0"/>
            <a:chExt cx="9091602" cy="609600"/>
          </a:xfrm>
        </p:grpSpPr>
        <p:sp>
          <p:nvSpPr>
            <p:cNvPr id="9" name="Rectangle 8"/>
            <p:cNvSpPr/>
            <p:nvPr/>
          </p:nvSpPr>
          <p:spPr>
            <a:xfrm>
              <a:off x="0" y="0"/>
              <a:ext cx="9091602" cy="609600"/>
            </a:xfrm>
            <a:prstGeom prst="rect">
              <a:avLst/>
            </a:prstGeom>
            <a:gradFill flip="none" rotWithShape="1">
              <a:gsLst>
                <a:gs pos="0">
                  <a:schemeClr val="tx1">
                    <a:lumMod val="95000"/>
                    <a:lumOff val="5000"/>
                  </a:schemeClr>
                </a:gs>
                <a:gs pos="50000">
                  <a:schemeClr val="tx1">
                    <a:lumMod val="65000"/>
                    <a:lumOff val="3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10" name="Rectangle 9"/>
            <p:cNvSpPr/>
            <p:nvPr/>
          </p:nvSpPr>
          <p:spPr>
            <a:xfrm>
              <a:off x="76200" y="0"/>
              <a:ext cx="3565207" cy="584775"/>
            </a:xfrm>
            <a:prstGeom prst="rect">
              <a:avLst/>
            </a:prstGeom>
            <a:noFill/>
          </p:spPr>
          <p:txBody>
            <a:bodyPr wrap="none" lIns="91440" tIns="45720" rIns="91440" bIns="45720">
              <a:spAutoFit/>
            </a:bodyPr>
            <a:lstStyle/>
            <a:p>
              <a:r>
                <a:rPr lang="en-US" sz="3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Fred K. v </a:t>
              </a:r>
              <a:r>
                <a:rPr lang="en-US" sz="3200" b="1" i="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Midwestia</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05200" y="838200"/>
            <a:ext cx="5334000" cy="5940088"/>
          </a:xfrm>
          <a:prstGeom prst="rect">
            <a:avLst/>
          </a:prstGeom>
          <a:noFill/>
        </p:spPr>
        <p:txBody>
          <a:bodyPr wrap="square" rtlCol="0">
            <a:spAutoFit/>
          </a:bodyPr>
          <a:lstStyle/>
          <a:p>
            <a:r>
              <a:rPr lang="en-US" sz="2000" dirty="0">
                <a:latin typeface="Arial" panose="020B0604020202020204" pitchFamily="34" charset="0"/>
                <a:cs typeface="Arial" pitchFamily="34" charset="0"/>
              </a:rPr>
              <a:t>About 200,000 </a:t>
            </a:r>
            <a:r>
              <a:rPr lang="en-US" sz="2000" dirty="0" err="1">
                <a:latin typeface="Arial" pitchFamily="34" charset="0"/>
                <a:cs typeface="Arial" pitchFamily="34" charset="0"/>
              </a:rPr>
              <a:t>Midwestians</a:t>
            </a:r>
            <a:r>
              <a:rPr lang="en-US" sz="2000" dirty="0">
                <a:latin typeface="Arial" pitchFamily="34" charset="0"/>
                <a:cs typeface="Arial" pitchFamily="34" charset="0"/>
              </a:rPr>
              <a:t> come from descendants of Badgers who once lived in the Badger nation to the north. </a:t>
            </a:r>
          </a:p>
          <a:p>
            <a:r>
              <a:rPr lang="en-US" sz="2000" dirty="0">
                <a:latin typeface="Arial" pitchFamily="34" charset="0"/>
                <a:cs typeface="Arial" pitchFamily="34" charset="0"/>
              </a:rPr>
              <a:t> </a:t>
            </a:r>
          </a:p>
          <a:p>
            <a:r>
              <a:rPr lang="en-US" sz="2000" dirty="0">
                <a:latin typeface="Arial" pitchFamily="34" charset="0"/>
                <a:cs typeface="Arial" pitchFamily="34" charset="0"/>
              </a:rPr>
              <a:t>Since arriving in </a:t>
            </a:r>
            <a:r>
              <a:rPr lang="en-US" sz="2000" dirty="0" err="1">
                <a:latin typeface="Arial" pitchFamily="34" charset="0"/>
                <a:cs typeface="Arial" pitchFamily="34" charset="0"/>
              </a:rPr>
              <a:t>Midwestia</a:t>
            </a:r>
            <a:r>
              <a:rPr lang="en-US" sz="2000" dirty="0">
                <a:latin typeface="Arial" pitchFamily="34" charset="0"/>
                <a:cs typeface="Arial" pitchFamily="34" charset="0"/>
              </a:rPr>
              <a:t> 200 years ago, </a:t>
            </a:r>
            <a:r>
              <a:rPr lang="en-US" sz="2000" dirty="0" err="1">
                <a:latin typeface="Arial" pitchFamily="34" charset="0"/>
                <a:cs typeface="Arial" pitchFamily="34" charset="0"/>
              </a:rPr>
              <a:t>Midwestians</a:t>
            </a:r>
            <a:r>
              <a:rPr lang="en-US" sz="2000" dirty="0">
                <a:latin typeface="Arial" pitchFamily="34" charset="0"/>
                <a:cs typeface="Arial" pitchFamily="34" charset="0"/>
              </a:rPr>
              <a:t> managed to put aside deep cultural rivalries and live together in peace and harmony until three months ago, when </a:t>
            </a:r>
            <a:r>
              <a:rPr lang="en-US" sz="2000" dirty="0" err="1">
                <a:latin typeface="Arial" pitchFamily="34" charset="0"/>
                <a:cs typeface="Arial" pitchFamily="34" charset="0"/>
              </a:rPr>
              <a:t>Midwestia</a:t>
            </a:r>
            <a:r>
              <a:rPr lang="en-US" sz="2000" dirty="0">
                <a:latin typeface="Arial" pitchFamily="34" charset="0"/>
                <a:cs typeface="Arial" pitchFamily="34" charset="0"/>
              </a:rPr>
              <a:t> was viciously attacked by the Badger nation to the north. It was a surprise attack, and many </a:t>
            </a:r>
            <a:r>
              <a:rPr lang="en-US" sz="2000" dirty="0" err="1">
                <a:latin typeface="Arial" pitchFamily="34" charset="0"/>
                <a:cs typeface="Arial" pitchFamily="34" charset="0"/>
              </a:rPr>
              <a:t>Midwestians</a:t>
            </a:r>
            <a:r>
              <a:rPr lang="en-US" sz="2000" dirty="0">
                <a:latin typeface="Arial" pitchFamily="34" charset="0"/>
                <a:cs typeface="Arial" pitchFamily="34" charset="0"/>
              </a:rPr>
              <a:t> were brutally killed.  The Badgers are powerful and have vowed to continue their maniacal destruction of </a:t>
            </a:r>
            <a:r>
              <a:rPr lang="en-US" sz="2000" dirty="0" err="1">
                <a:latin typeface="Arial" pitchFamily="34" charset="0"/>
                <a:cs typeface="Arial" pitchFamily="34" charset="0"/>
              </a:rPr>
              <a:t>Midwestia</a:t>
            </a:r>
            <a:r>
              <a:rPr lang="en-US" sz="2000" dirty="0">
                <a:latin typeface="Arial" pitchFamily="34" charset="0"/>
                <a:cs typeface="Arial" pitchFamily="34" charset="0"/>
              </a:rPr>
              <a:t>. </a:t>
            </a:r>
            <a:r>
              <a:rPr lang="en-US" sz="2000" dirty="0" err="1">
                <a:latin typeface="Arial" pitchFamily="34" charset="0"/>
                <a:cs typeface="Arial" pitchFamily="34" charset="0"/>
              </a:rPr>
              <a:t>Midwestian</a:t>
            </a:r>
            <a:r>
              <a:rPr lang="en-US" sz="2000" dirty="0">
                <a:latin typeface="Arial" pitchFamily="34" charset="0"/>
                <a:cs typeface="Arial" pitchFamily="34" charset="0"/>
              </a:rPr>
              <a:t> government does not know yet whether the attack was an “inside job” or whether it emanated from the Badger nation to the north. </a:t>
            </a:r>
          </a:p>
          <a:p>
            <a:r>
              <a:rPr lang="en-US" sz="2000" dirty="0">
                <a:latin typeface="Arial" pitchFamily="34" charset="0"/>
                <a:cs typeface="Arial" pitchFamily="34" charset="0"/>
              </a:rPr>
              <a:t> </a:t>
            </a:r>
          </a:p>
          <a:p>
            <a:r>
              <a:rPr lang="en-US" sz="2000" dirty="0">
                <a:latin typeface="Arial" pitchFamily="34" charset="0"/>
                <a:cs typeface="Arial" pitchFamily="34" charset="0"/>
              </a:rPr>
              <a:t> </a:t>
            </a:r>
          </a:p>
        </p:txBody>
      </p:sp>
      <p:pic>
        <p:nvPicPr>
          <p:cNvPr id="4" name="Picture 3" descr="87772077.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08725"/>
            <a:ext cx="3183817" cy="6249275"/>
          </a:xfrm>
          <a:prstGeom prst="rect">
            <a:avLst/>
          </a:prstGeom>
        </p:spPr>
      </p:pic>
      <p:grpSp>
        <p:nvGrpSpPr>
          <p:cNvPr id="8" name="Group 7"/>
          <p:cNvGrpSpPr/>
          <p:nvPr/>
        </p:nvGrpSpPr>
        <p:grpSpPr>
          <a:xfrm>
            <a:off x="0" y="0"/>
            <a:ext cx="9091602" cy="609600"/>
            <a:chOff x="0" y="0"/>
            <a:chExt cx="9091602" cy="609600"/>
          </a:xfrm>
        </p:grpSpPr>
        <p:sp>
          <p:nvSpPr>
            <p:cNvPr id="9" name="Rectangle 8"/>
            <p:cNvSpPr/>
            <p:nvPr/>
          </p:nvSpPr>
          <p:spPr>
            <a:xfrm>
              <a:off x="0" y="0"/>
              <a:ext cx="9091602" cy="609600"/>
            </a:xfrm>
            <a:prstGeom prst="rect">
              <a:avLst/>
            </a:prstGeom>
            <a:gradFill flip="none" rotWithShape="1">
              <a:gsLst>
                <a:gs pos="0">
                  <a:schemeClr val="tx1">
                    <a:lumMod val="95000"/>
                    <a:lumOff val="5000"/>
                  </a:schemeClr>
                </a:gs>
                <a:gs pos="50000">
                  <a:schemeClr val="tx1">
                    <a:lumMod val="65000"/>
                    <a:lumOff val="3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10" name="Rectangle 9"/>
            <p:cNvSpPr/>
            <p:nvPr/>
          </p:nvSpPr>
          <p:spPr>
            <a:xfrm>
              <a:off x="76200" y="0"/>
              <a:ext cx="3565207" cy="584775"/>
            </a:xfrm>
            <a:prstGeom prst="rect">
              <a:avLst/>
            </a:prstGeom>
            <a:noFill/>
          </p:spPr>
          <p:txBody>
            <a:bodyPr wrap="none" lIns="91440" tIns="45720" rIns="91440" bIns="45720">
              <a:spAutoFit/>
            </a:bodyPr>
            <a:lstStyle/>
            <a:p>
              <a:r>
                <a:rPr lang="en-US" sz="3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Fred K. v </a:t>
              </a:r>
              <a:r>
                <a:rPr lang="en-US" sz="3200" b="1" i="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Midwestia</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Tree>
    <p:extLst>
      <p:ext uri="{BB962C8B-B14F-4D97-AF65-F5344CB8AC3E}">
        <p14:creationId xmlns:p14="http://schemas.microsoft.com/office/powerpoint/2010/main" val="2963780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70709" y="2743200"/>
            <a:ext cx="5334000" cy="1600438"/>
          </a:xfrm>
          <a:prstGeom prst="rect">
            <a:avLst/>
          </a:prstGeom>
          <a:noFill/>
        </p:spPr>
        <p:txBody>
          <a:bodyPr wrap="square" rtlCol="0" anchor="ctr">
            <a:spAutoFit/>
          </a:bodyPr>
          <a:lstStyle/>
          <a:p>
            <a:r>
              <a:rPr lang="en-US" sz="2000" dirty="0">
                <a:latin typeface="Arial" pitchFamily="34" charset="0"/>
                <a:cs typeface="Arial" pitchFamily="34" charset="0"/>
              </a:rPr>
              <a:t>Citizens of </a:t>
            </a:r>
            <a:r>
              <a:rPr lang="en-US" sz="2000" dirty="0" err="1">
                <a:latin typeface="Arial" pitchFamily="34" charset="0"/>
                <a:cs typeface="Arial" pitchFamily="34" charset="0"/>
              </a:rPr>
              <a:t>Midwestia</a:t>
            </a:r>
            <a:r>
              <a:rPr lang="en-US" sz="2000" dirty="0">
                <a:latin typeface="Arial" pitchFamily="34" charset="0"/>
                <a:cs typeface="Arial" pitchFamily="34" charset="0"/>
              </a:rPr>
              <a:t> are shocked, angry and frightened. They believe that all they have worked for is at risk, and their own family’s lives are in danger. </a:t>
            </a:r>
          </a:p>
          <a:p>
            <a:r>
              <a:rPr lang="en-US" dirty="0"/>
              <a:t> </a:t>
            </a:r>
          </a:p>
        </p:txBody>
      </p:sp>
      <p:pic>
        <p:nvPicPr>
          <p:cNvPr id="4" name="Picture 3" descr="87772077.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608725"/>
            <a:ext cx="3183817" cy="6249275"/>
          </a:xfrm>
          <a:prstGeom prst="rect">
            <a:avLst/>
          </a:prstGeom>
        </p:spPr>
      </p:pic>
      <p:grpSp>
        <p:nvGrpSpPr>
          <p:cNvPr id="8" name="Group 7"/>
          <p:cNvGrpSpPr/>
          <p:nvPr/>
        </p:nvGrpSpPr>
        <p:grpSpPr>
          <a:xfrm>
            <a:off x="0" y="0"/>
            <a:ext cx="9091602" cy="609600"/>
            <a:chOff x="0" y="0"/>
            <a:chExt cx="9091602" cy="609600"/>
          </a:xfrm>
        </p:grpSpPr>
        <p:sp>
          <p:nvSpPr>
            <p:cNvPr id="9" name="Rectangle 8"/>
            <p:cNvSpPr/>
            <p:nvPr/>
          </p:nvSpPr>
          <p:spPr>
            <a:xfrm>
              <a:off x="0" y="0"/>
              <a:ext cx="9091602" cy="609600"/>
            </a:xfrm>
            <a:prstGeom prst="rect">
              <a:avLst/>
            </a:prstGeom>
            <a:gradFill flip="none" rotWithShape="1">
              <a:gsLst>
                <a:gs pos="0">
                  <a:schemeClr val="tx1">
                    <a:lumMod val="95000"/>
                    <a:lumOff val="5000"/>
                  </a:schemeClr>
                </a:gs>
                <a:gs pos="50000">
                  <a:schemeClr val="tx1">
                    <a:lumMod val="65000"/>
                    <a:lumOff val="3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10" name="Rectangle 9"/>
            <p:cNvSpPr/>
            <p:nvPr/>
          </p:nvSpPr>
          <p:spPr>
            <a:xfrm>
              <a:off x="76200" y="0"/>
              <a:ext cx="3565207" cy="584775"/>
            </a:xfrm>
            <a:prstGeom prst="rect">
              <a:avLst/>
            </a:prstGeom>
            <a:noFill/>
          </p:spPr>
          <p:txBody>
            <a:bodyPr wrap="none" lIns="91440" tIns="45720" rIns="91440" bIns="45720">
              <a:spAutoFit/>
            </a:bodyPr>
            <a:lstStyle/>
            <a:p>
              <a:r>
                <a:rPr lang="en-US" sz="3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Fred K. v </a:t>
              </a:r>
              <a:r>
                <a:rPr lang="en-US" sz="3200" b="1" i="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Midwestia</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Tree>
    <p:extLst>
      <p:ext uri="{BB962C8B-B14F-4D97-AF65-F5344CB8AC3E}">
        <p14:creationId xmlns:p14="http://schemas.microsoft.com/office/powerpoint/2010/main" val="3542699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143000"/>
            <a:ext cx="4495800" cy="4401205"/>
          </a:xfrm>
          <a:prstGeom prst="rect">
            <a:avLst/>
          </a:prstGeom>
          <a:noFill/>
        </p:spPr>
        <p:txBody>
          <a:bodyPr wrap="square" rtlCol="0">
            <a:spAutoFit/>
          </a:bodyPr>
          <a:lstStyle/>
          <a:p>
            <a:r>
              <a:rPr lang="en-US" sz="2000" dirty="0" err="1">
                <a:latin typeface="Arial" pitchFamily="34" charset="0"/>
                <a:cs typeface="Arial" pitchFamily="34" charset="0"/>
              </a:rPr>
              <a:t>Midwestia’s</a:t>
            </a:r>
            <a:r>
              <a:rPr lang="en-US" sz="2000" dirty="0">
                <a:latin typeface="Arial" pitchFamily="34" charset="0"/>
                <a:cs typeface="Arial" pitchFamily="34" charset="0"/>
              </a:rPr>
              <a:t> President declared war immediately and instructed the military to attack the Badger nation with all possible force.</a:t>
            </a:r>
          </a:p>
          <a:p>
            <a:r>
              <a:rPr lang="en-US" sz="2000" dirty="0">
                <a:latin typeface="Arial" pitchFamily="34" charset="0"/>
                <a:cs typeface="Arial" pitchFamily="34" charset="0"/>
              </a:rPr>
              <a:t> </a:t>
            </a:r>
          </a:p>
          <a:p>
            <a:r>
              <a:rPr lang="en-US" sz="2000" dirty="0" err="1">
                <a:latin typeface="Arial" pitchFamily="34" charset="0"/>
                <a:cs typeface="Arial" pitchFamily="34" charset="0"/>
              </a:rPr>
              <a:t>Midwestians</a:t>
            </a:r>
            <a:r>
              <a:rPr lang="en-US" sz="2000" dirty="0">
                <a:latin typeface="Arial" pitchFamily="34" charset="0"/>
                <a:cs typeface="Arial" pitchFamily="34" charset="0"/>
              </a:rPr>
              <a:t> have become increasingly suspicious of their friends, neighbors and classmates whose ancestors hail from the Badger nation. They fear these people will be sympathetic to the Badger nation and become traitors. They are even worried that some of them might have had something to do with the attack. </a:t>
            </a:r>
            <a:endParaRPr lang="en-US" dirty="0">
              <a:latin typeface="Arial" pitchFamily="34" charset="0"/>
              <a:cs typeface="Arial" pitchFamily="34" charset="0"/>
            </a:endParaRPr>
          </a:p>
        </p:txBody>
      </p:sp>
      <p:pic>
        <p:nvPicPr>
          <p:cNvPr id="3" name="Picture 2" descr="123466298.jp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334000" y="0"/>
            <a:ext cx="3810000" cy="6858000"/>
          </a:xfrm>
          <a:prstGeom prst="rect">
            <a:avLst/>
          </a:prstGeom>
        </p:spPr>
      </p:pic>
      <p:grpSp>
        <p:nvGrpSpPr>
          <p:cNvPr id="8" name="Group 7"/>
          <p:cNvGrpSpPr/>
          <p:nvPr/>
        </p:nvGrpSpPr>
        <p:grpSpPr>
          <a:xfrm>
            <a:off x="0" y="0"/>
            <a:ext cx="9091602" cy="609600"/>
            <a:chOff x="0" y="0"/>
            <a:chExt cx="9091602" cy="609600"/>
          </a:xfrm>
        </p:grpSpPr>
        <p:sp>
          <p:nvSpPr>
            <p:cNvPr id="9" name="Rectangle 8"/>
            <p:cNvSpPr/>
            <p:nvPr/>
          </p:nvSpPr>
          <p:spPr>
            <a:xfrm>
              <a:off x="0" y="0"/>
              <a:ext cx="9091602" cy="609600"/>
            </a:xfrm>
            <a:prstGeom prst="rect">
              <a:avLst/>
            </a:prstGeom>
            <a:gradFill flip="none" rotWithShape="1">
              <a:gsLst>
                <a:gs pos="0">
                  <a:schemeClr val="tx1">
                    <a:lumMod val="95000"/>
                    <a:lumOff val="5000"/>
                  </a:schemeClr>
                </a:gs>
                <a:gs pos="50000">
                  <a:schemeClr val="tx1">
                    <a:lumMod val="65000"/>
                    <a:lumOff val="3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10" name="Rectangle 9"/>
            <p:cNvSpPr/>
            <p:nvPr/>
          </p:nvSpPr>
          <p:spPr>
            <a:xfrm>
              <a:off x="76200" y="0"/>
              <a:ext cx="3565207" cy="584775"/>
            </a:xfrm>
            <a:prstGeom prst="rect">
              <a:avLst/>
            </a:prstGeom>
            <a:noFill/>
          </p:spPr>
          <p:txBody>
            <a:bodyPr wrap="none" lIns="91440" tIns="45720" rIns="91440" bIns="45720">
              <a:spAutoFit/>
            </a:bodyPr>
            <a:lstStyle/>
            <a:p>
              <a:r>
                <a:rPr lang="en-US" sz="3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Fred K. v </a:t>
              </a:r>
              <a:r>
                <a:rPr lang="en-US" sz="3200" b="1" i="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Midwestia</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7891" y="1066800"/>
            <a:ext cx="4724400" cy="2800767"/>
          </a:xfrm>
          <a:prstGeom prst="rect">
            <a:avLst/>
          </a:prstGeom>
          <a:noFill/>
        </p:spPr>
        <p:txBody>
          <a:bodyPr wrap="square" rtlCol="0">
            <a:spAutoFit/>
          </a:bodyPr>
          <a:lstStyle/>
          <a:p>
            <a:r>
              <a:rPr lang="en-US" dirty="0">
                <a:latin typeface="Arial" pitchFamily="34" charset="0"/>
                <a:cs typeface="Arial" pitchFamily="34" charset="0"/>
              </a:rPr>
              <a:t> </a:t>
            </a:r>
          </a:p>
          <a:p>
            <a:r>
              <a:rPr lang="en-US" sz="2000" dirty="0">
                <a:latin typeface="Arial" pitchFamily="34" charset="0"/>
                <a:cs typeface="Arial" pitchFamily="34" charset="0"/>
              </a:rPr>
              <a:t>Meanwhile, many Badger-</a:t>
            </a:r>
            <a:r>
              <a:rPr lang="en-US" sz="2000" dirty="0" err="1">
                <a:latin typeface="Arial" pitchFamily="34" charset="0"/>
                <a:cs typeface="Arial" pitchFamily="34" charset="0"/>
              </a:rPr>
              <a:t>Midwestians</a:t>
            </a:r>
            <a:r>
              <a:rPr lang="en-US" sz="2000" dirty="0">
                <a:latin typeface="Arial" pitchFamily="34" charset="0"/>
                <a:cs typeface="Arial" pitchFamily="34" charset="0"/>
              </a:rPr>
              <a:t> feel like everyone is watching them and suspecting them when they have done nothing to deserve it except have a great grandparent from another land that happens to be attacking their own country.</a:t>
            </a:r>
          </a:p>
          <a:p>
            <a:r>
              <a:rPr lang="en-US" dirty="0">
                <a:latin typeface="Arial" pitchFamily="34" charset="0"/>
                <a:cs typeface="Arial" pitchFamily="34" charset="0"/>
              </a:rPr>
              <a:t> </a:t>
            </a:r>
          </a:p>
        </p:txBody>
      </p:sp>
      <p:pic>
        <p:nvPicPr>
          <p:cNvPr id="3" name="Picture 2" descr="123466298.jp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334000" y="0"/>
            <a:ext cx="3810000" cy="6858000"/>
          </a:xfrm>
          <a:prstGeom prst="rect">
            <a:avLst/>
          </a:prstGeom>
        </p:spPr>
      </p:pic>
    </p:spTree>
    <p:extLst>
      <p:ext uri="{BB962C8B-B14F-4D97-AF65-F5344CB8AC3E}">
        <p14:creationId xmlns:p14="http://schemas.microsoft.com/office/powerpoint/2010/main" val="3301076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1295400"/>
            <a:ext cx="7696200" cy="4801314"/>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In the midst of the increasing fear and suspicion of Badger-</a:t>
            </a:r>
            <a:r>
              <a:rPr lang="en-US" sz="3200" dirty="0" err="1">
                <a:latin typeface="Arial" panose="020B0604020202020204" pitchFamily="34" charset="0"/>
                <a:cs typeface="Arial" panose="020B0604020202020204" pitchFamily="34" charset="0"/>
              </a:rPr>
              <a:t>Midwestians</a:t>
            </a:r>
            <a:r>
              <a:rPr lang="en-US" sz="3200" dirty="0">
                <a:latin typeface="Arial" panose="020B0604020202020204" pitchFamily="34" charset="0"/>
                <a:cs typeface="Arial" panose="020B0604020202020204" pitchFamily="34" charset="0"/>
              </a:rPr>
              <a:t>, the President signed Executive Order “Operation Safe” requiring all 200,000 </a:t>
            </a:r>
            <a:r>
              <a:rPr lang="en-US" sz="3200" dirty="0" err="1">
                <a:latin typeface="Arial" panose="020B0604020202020204" pitchFamily="34" charset="0"/>
                <a:cs typeface="Arial" panose="020B0604020202020204" pitchFamily="34" charset="0"/>
              </a:rPr>
              <a:t>Midwestians</a:t>
            </a:r>
            <a:r>
              <a:rPr lang="en-US" sz="3200" dirty="0">
                <a:latin typeface="Arial" panose="020B0604020202020204" pitchFamily="34" charset="0"/>
                <a:cs typeface="Arial" panose="020B0604020202020204" pitchFamily="34" charset="0"/>
              </a:rPr>
              <a:t> of Badger heritage to voluntarily relocate to military camps where they will be confined and watched until the conflict with the Badgers ends.  </a:t>
            </a:r>
          </a:p>
          <a:p>
            <a:endParaRPr lang="en-US" sz="3200" dirty="0">
              <a:latin typeface="Arial" panose="020B0604020202020204" pitchFamily="34" charset="0"/>
              <a:cs typeface="Arial" panose="020B0604020202020204" pitchFamily="34" charset="0"/>
            </a:endParaRPr>
          </a:p>
          <a:p>
            <a:endParaRPr lang="en-US" dirty="0">
              <a:latin typeface="Arial" pitchFamily="34" charset="0"/>
              <a:cs typeface="Arial" pitchFamily="34" charset="0"/>
            </a:endParaRPr>
          </a:p>
        </p:txBody>
      </p:sp>
      <p:grpSp>
        <p:nvGrpSpPr>
          <p:cNvPr id="6" name="Group 5"/>
          <p:cNvGrpSpPr/>
          <p:nvPr/>
        </p:nvGrpSpPr>
        <p:grpSpPr>
          <a:xfrm>
            <a:off x="0" y="0"/>
            <a:ext cx="9091602" cy="609600"/>
            <a:chOff x="0" y="0"/>
            <a:chExt cx="9091602" cy="609600"/>
          </a:xfrm>
        </p:grpSpPr>
        <p:sp>
          <p:nvSpPr>
            <p:cNvPr id="8" name="Rectangle 7"/>
            <p:cNvSpPr/>
            <p:nvPr/>
          </p:nvSpPr>
          <p:spPr>
            <a:xfrm>
              <a:off x="0" y="0"/>
              <a:ext cx="9091602" cy="609600"/>
            </a:xfrm>
            <a:prstGeom prst="rect">
              <a:avLst/>
            </a:prstGeom>
            <a:gradFill flip="none" rotWithShape="1">
              <a:gsLst>
                <a:gs pos="0">
                  <a:schemeClr val="tx1">
                    <a:lumMod val="95000"/>
                    <a:lumOff val="5000"/>
                  </a:schemeClr>
                </a:gs>
                <a:gs pos="50000">
                  <a:schemeClr val="tx1">
                    <a:lumMod val="65000"/>
                    <a:lumOff val="3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9" name="Rectangle 8"/>
            <p:cNvSpPr/>
            <p:nvPr/>
          </p:nvSpPr>
          <p:spPr>
            <a:xfrm>
              <a:off x="76200" y="0"/>
              <a:ext cx="3565207" cy="584775"/>
            </a:xfrm>
            <a:prstGeom prst="rect">
              <a:avLst/>
            </a:prstGeom>
            <a:noFill/>
          </p:spPr>
          <p:txBody>
            <a:bodyPr wrap="none" lIns="91440" tIns="45720" rIns="91440" bIns="45720">
              <a:spAutoFit/>
            </a:bodyPr>
            <a:lstStyle/>
            <a:p>
              <a:r>
                <a:rPr lang="en-US" sz="3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Fred K. v </a:t>
              </a:r>
              <a:r>
                <a:rPr lang="en-US" sz="3200" b="1" i="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Midwestia</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762000"/>
            <a:ext cx="7696200" cy="5509200"/>
          </a:xfrm>
          <a:prstGeom prst="rect">
            <a:avLst/>
          </a:prstGeom>
          <a:noFill/>
        </p:spPr>
        <p:txBody>
          <a:bodyPr wrap="square" rtlCol="0">
            <a:spAutoFit/>
          </a:bodyPr>
          <a:lstStyle/>
          <a:p>
            <a:endParaRPr lang="en-US" sz="3200" dirty="0">
              <a:latin typeface="Arial" pitchFamily="34" charset="0"/>
              <a:cs typeface="Arial" pitchFamily="34" charset="0"/>
            </a:endParaRPr>
          </a:p>
          <a:p>
            <a:r>
              <a:rPr lang="en-US" sz="3200" dirty="0">
                <a:latin typeface="Arial" pitchFamily="34" charset="0"/>
                <a:cs typeface="Arial" pitchFamily="34" charset="0"/>
              </a:rPr>
              <a:t>Military officials are ordered to arrest any citizen of Badger heritage who does not voluntarily move to the camps.</a:t>
            </a:r>
          </a:p>
          <a:p>
            <a:endParaRPr lang="en-US" sz="3200" dirty="0">
              <a:latin typeface="Arial" pitchFamily="34" charset="0"/>
              <a:cs typeface="Arial" pitchFamily="34" charset="0"/>
            </a:endParaRPr>
          </a:p>
          <a:p>
            <a:r>
              <a:rPr lang="en-US" sz="3200" dirty="0">
                <a:latin typeface="Arial" pitchFamily="34" charset="0"/>
                <a:cs typeface="Arial" pitchFamily="34" charset="0"/>
              </a:rPr>
              <a:t>Fred K. was born in </a:t>
            </a:r>
            <a:r>
              <a:rPr lang="en-US" sz="3200" dirty="0" err="1">
                <a:latin typeface="Arial" pitchFamily="34" charset="0"/>
                <a:cs typeface="Arial" pitchFamily="34" charset="0"/>
              </a:rPr>
              <a:t>Midwestia</a:t>
            </a:r>
            <a:r>
              <a:rPr lang="en-US" sz="3200" dirty="0">
                <a:latin typeface="Arial" pitchFamily="34" charset="0"/>
                <a:cs typeface="Arial" pitchFamily="34" charset="0"/>
              </a:rPr>
              <a:t>.  His parents moved to </a:t>
            </a:r>
            <a:r>
              <a:rPr lang="en-US" sz="3200" dirty="0" err="1">
                <a:latin typeface="Arial" panose="020B0604020202020204" pitchFamily="34" charset="0"/>
                <a:cs typeface="Arial" panose="020B0604020202020204" pitchFamily="34" charset="0"/>
              </a:rPr>
              <a:t>Midwestia</a:t>
            </a:r>
            <a:r>
              <a:rPr lang="en-US" sz="3200" dirty="0">
                <a:latin typeface="Arial" pitchFamily="34" charset="0"/>
                <a:cs typeface="Arial" pitchFamily="34" charset="0"/>
              </a:rPr>
              <a:t> from the Badger nation as children. Fred is 35 years old and works in a bicycle factory in </a:t>
            </a:r>
            <a:r>
              <a:rPr lang="en-US" sz="3200" dirty="0" err="1">
                <a:latin typeface="Arial" pitchFamily="34" charset="0"/>
                <a:cs typeface="Arial" pitchFamily="34" charset="0"/>
              </a:rPr>
              <a:t>Midwestia’s</a:t>
            </a:r>
            <a:r>
              <a:rPr lang="en-US" sz="3200" dirty="0">
                <a:latin typeface="Arial" pitchFamily="34" charset="0"/>
                <a:cs typeface="Arial" pitchFamily="34" charset="0"/>
              </a:rPr>
              <a:t> largest industrial city.</a:t>
            </a:r>
          </a:p>
          <a:p>
            <a:r>
              <a:rPr lang="en-US" sz="3200" dirty="0">
                <a:latin typeface="Arial" pitchFamily="34" charset="0"/>
                <a:cs typeface="Arial" pitchFamily="34" charset="0"/>
              </a:rPr>
              <a:t> </a:t>
            </a:r>
          </a:p>
        </p:txBody>
      </p:sp>
      <p:grpSp>
        <p:nvGrpSpPr>
          <p:cNvPr id="6" name="Group 5"/>
          <p:cNvGrpSpPr/>
          <p:nvPr/>
        </p:nvGrpSpPr>
        <p:grpSpPr>
          <a:xfrm>
            <a:off x="0" y="0"/>
            <a:ext cx="9091602" cy="609600"/>
            <a:chOff x="0" y="0"/>
            <a:chExt cx="9091602" cy="609600"/>
          </a:xfrm>
        </p:grpSpPr>
        <p:sp>
          <p:nvSpPr>
            <p:cNvPr id="8" name="Rectangle 7"/>
            <p:cNvSpPr/>
            <p:nvPr/>
          </p:nvSpPr>
          <p:spPr>
            <a:xfrm>
              <a:off x="0" y="0"/>
              <a:ext cx="9091602" cy="609600"/>
            </a:xfrm>
            <a:prstGeom prst="rect">
              <a:avLst/>
            </a:prstGeom>
            <a:gradFill flip="none" rotWithShape="1">
              <a:gsLst>
                <a:gs pos="0">
                  <a:schemeClr val="tx1">
                    <a:lumMod val="95000"/>
                    <a:lumOff val="5000"/>
                  </a:schemeClr>
                </a:gs>
                <a:gs pos="50000">
                  <a:schemeClr val="tx1">
                    <a:lumMod val="65000"/>
                    <a:lumOff val="3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9" name="Rectangle 8"/>
            <p:cNvSpPr/>
            <p:nvPr/>
          </p:nvSpPr>
          <p:spPr>
            <a:xfrm>
              <a:off x="76200" y="0"/>
              <a:ext cx="3565207" cy="584775"/>
            </a:xfrm>
            <a:prstGeom prst="rect">
              <a:avLst/>
            </a:prstGeom>
            <a:noFill/>
          </p:spPr>
          <p:txBody>
            <a:bodyPr wrap="none" lIns="91440" tIns="45720" rIns="91440" bIns="45720">
              <a:spAutoFit/>
            </a:bodyPr>
            <a:lstStyle/>
            <a:p>
              <a:r>
                <a:rPr lang="en-US" sz="3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Fred K. v </a:t>
              </a:r>
              <a:r>
                <a:rPr lang="en-US" sz="3200" b="1" i="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Midwestia</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Tree>
    <p:extLst>
      <p:ext uri="{BB962C8B-B14F-4D97-AF65-F5344CB8AC3E}">
        <p14:creationId xmlns:p14="http://schemas.microsoft.com/office/powerpoint/2010/main" val="4288810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7210083.jp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4886036"/>
          </a:xfrm>
          <a:prstGeom prst="rect">
            <a:avLst/>
          </a:prstGeom>
        </p:spPr>
      </p:pic>
      <p:sp>
        <p:nvSpPr>
          <p:cNvPr id="5" name="TextBox 4"/>
          <p:cNvSpPr txBox="1"/>
          <p:nvPr/>
        </p:nvSpPr>
        <p:spPr>
          <a:xfrm>
            <a:off x="266700" y="5105400"/>
            <a:ext cx="8610600" cy="1877437"/>
          </a:xfrm>
          <a:prstGeom prst="rect">
            <a:avLst/>
          </a:prstGeom>
          <a:noFill/>
        </p:spPr>
        <p:txBody>
          <a:bodyPr wrap="square" rtlCol="0">
            <a:spAutoFit/>
          </a:bodyPr>
          <a:lstStyle/>
          <a:p>
            <a:r>
              <a:rPr lang="en-US" sz="2000" dirty="0">
                <a:latin typeface="Arial" pitchFamily="34" charset="0"/>
                <a:cs typeface="Arial" pitchFamily="34" charset="0"/>
              </a:rPr>
              <a:t>Fred decided he would not willingly go to a military camp as ordered by the President because he is not a traitor and needs to work in order to provide food for his wife, who is of Wolverine descent, and his children, who are part Badger and part Wolverine.  </a:t>
            </a:r>
          </a:p>
          <a:p>
            <a:r>
              <a:rPr lang="en-US" dirty="0">
                <a:latin typeface="Arial" pitchFamily="34" charset="0"/>
                <a:cs typeface="Arial" pitchFamily="34" charset="0"/>
              </a:rPr>
              <a:t> </a:t>
            </a:r>
          </a:p>
          <a:p>
            <a:endParaRPr lang="en-US" dirty="0"/>
          </a:p>
        </p:txBody>
      </p:sp>
      <p:grpSp>
        <p:nvGrpSpPr>
          <p:cNvPr id="9" name="Group 8"/>
          <p:cNvGrpSpPr/>
          <p:nvPr/>
        </p:nvGrpSpPr>
        <p:grpSpPr>
          <a:xfrm>
            <a:off x="0" y="0"/>
            <a:ext cx="9091602" cy="609600"/>
            <a:chOff x="0" y="0"/>
            <a:chExt cx="9091602" cy="609600"/>
          </a:xfrm>
        </p:grpSpPr>
        <p:sp>
          <p:nvSpPr>
            <p:cNvPr id="10" name="Rectangle 9"/>
            <p:cNvSpPr/>
            <p:nvPr/>
          </p:nvSpPr>
          <p:spPr>
            <a:xfrm>
              <a:off x="0" y="0"/>
              <a:ext cx="9091602" cy="609600"/>
            </a:xfrm>
            <a:prstGeom prst="rect">
              <a:avLst/>
            </a:prstGeom>
            <a:gradFill flip="none" rotWithShape="1">
              <a:gsLst>
                <a:gs pos="0">
                  <a:schemeClr val="tx1">
                    <a:lumMod val="95000"/>
                    <a:lumOff val="5000"/>
                  </a:schemeClr>
                </a:gs>
                <a:gs pos="50000">
                  <a:schemeClr val="tx1">
                    <a:lumMod val="65000"/>
                    <a:lumOff val="3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11" name="Rectangle 10"/>
            <p:cNvSpPr/>
            <p:nvPr/>
          </p:nvSpPr>
          <p:spPr>
            <a:xfrm>
              <a:off x="76200" y="0"/>
              <a:ext cx="3565207" cy="584775"/>
            </a:xfrm>
            <a:prstGeom prst="rect">
              <a:avLst/>
            </a:prstGeom>
            <a:noFill/>
          </p:spPr>
          <p:txBody>
            <a:bodyPr wrap="none" lIns="91440" tIns="45720" rIns="91440" bIns="45720">
              <a:spAutoFit/>
            </a:bodyPr>
            <a:lstStyle/>
            <a:p>
              <a:r>
                <a:rPr lang="en-US" sz="3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Fred K. v </a:t>
              </a:r>
              <a:r>
                <a:rPr lang="en-US" sz="3200" b="1" i="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Midwestia</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Tree>
    <p:extLst>
      <p:ext uri="{BB962C8B-B14F-4D97-AF65-F5344CB8AC3E}">
        <p14:creationId xmlns:p14="http://schemas.microsoft.com/office/powerpoint/2010/main" val="1566753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7055" y="1676400"/>
            <a:ext cx="4800600" cy="4585871"/>
          </a:xfrm>
          <a:prstGeom prst="rect">
            <a:avLst/>
          </a:prstGeom>
          <a:noFill/>
        </p:spPr>
        <p:txBody>
          <a:bodyPr wrap="square" rtlCol="0">
            <a:spAutoFit/>
          </a:bodyPr>
          <a:lstStyle/>
          <a:p>
            <a:r>
              <a:rPr lang="en-US" sz="3200" dirty="0">
                <a:latin typeface="Arial" pitchFamily="34" charset="0"/>
                <a:cs typeface="Arial" pitchFamily="34" charset="0"/>
              </a:rPr>
              <a:t>Fred was arrested last week and put in jail because of his refusal to go to the military camp. He and his part-Badger children will be moved to a nearby camp soon against his will. </a:t>
            </a:r>
          </a:p>
          <a:p>
            <a:r>
              <a:rPr lang="en-US" dirty="0">
                <a:latin typeface="Arial" pitchFamily="34" charset="0"/>
                <a:cs typeface="Arial" pitchFamily="34" charset="0"/>
              </a:rPr>
              <a:t> </a:t>
            </a:r>
          </a:p>
          <a:p>
            <a:r>
              <a:rPr lang="en-US" dirty="0">
                <a:latin typeface="Arial" pitchFamily="34" charset="0"/>
                <a:cs typeface="Arial" pitchFamily="34" charset="0"/>
              </a:rPr>
              <a:t> </a:t>
            </a:r>
          </a:p>
        </p:txBody>
      </p:sp>
      <p:grpSp>
        <p:nvGrpSpPr>
          <p:cNvPr id="4" name="Group 3"/>
          <p:cNvGrpSpPr/>
          <p:nvPr/>
        </p:nvGrpSpPr>
        <p:grpSpPr>
          <a:xfrm>
            <a:off x="0" y="0"/>
            <a:ext cx="9091602" cy="609600"/>
            <a:chOff x="0" y="0"/>
            <a:chExt cx="9091602" cy="609600"/>
          </a:xfrm>
        </p:grpSpPr>
        <p:sp>
          <p:nvSpPr>
            <p:cNvPr id="5" name="Rectangle 4"/>
            <p:cNvSpPr/>
            <p:nvPr/>
          </p:nvSpPr>
          <p:spPr>
            <a:xfrm>
              <a:off x="0" y="0"/>
              <a:ext cx="9091602" cy="609600"/>
            </a:xfrm>
            <a:prstGeom prst="rect">
              <a:avLst/>
            </a:prstGeom>
            <a:gradFill flip="none" rotWithShape="1">
              <a:gsLst>
                <a:gs pos="0">
                  <a:schemeClr val="tx1">
                    <a:lumMod val="95000"/>
                    <a:lumOff val="5000"/>
                  </a:schemeClr>
                </a:gs>
                <a:gs pos="50000">
                  <a:schemeClr val="tx1">
                    <a:lumMod val="65000"/>
                    <a:lumOff val="3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6" name="Rectangle 5"/>
            <p:cNvSpPr/>
            <p:nvPr/>
          </p:nvSpPr>
          <p:spPr>
            <a:xfrm>
              <a:off x="76200" y="0"/>
              <a:ext cx="3565207" cy="584775"/>
            </a:xfrm>
            <a:prstGeom prst="rect">
              <a:avLst/>
            </a:prstGeom>
            <a:noFill/>
          </p:spPr>
          <p:txBody>
            <a:bodyPr wrap="none" lIns="91440" tIns="45720" rIns="91440" bIns="45720">
              <a:spAutoFit/>
            </a:bodyPr>
            <a:lstStyle/>
            <a:p>
              <a:r>
                <a:rPr lang="en-US" sz="3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Fred K. v </a:t>
              </a:r>
              <a:r>
                <a:rPr lang="en-US" sz="3200" b="1" i="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Midwestia</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2" name="Rectangle: Rounded Corners 1"/>
          <p:cNvSpPr/>
          <p:nvPr/>
        </p:nvSpPr>
        <p:spPr>
          <a:xfrm>
            <a:off x="5029200" y="1676400"/>
            <a:ext cx="3581400" cy="3962400"/>
          </a:xfrm>
          <a:prstGeom prst="roundRect">
            <a:avLst>
              <a:gd name="adj" fmla="val 617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34000" y="2209800"/>
            <a:ext cx="3352800" cy="3139321"/>
          </a:xfrm>
          <a:prstGeom prst="rect">
            <a:avLst/>
          </a:prstGeom>
          <a:noFill/>
        </p:spPr>
        <p:txBody>
          <a:bodyPr wrap="square" rtlCol="0">
            <a:spAutoFit/>
          </a:bodyPr>
          <a:lstStyle/>
          <a:p>
            <a:pPr fontAlgn="ctr"/>
            <a:r>
              <a:rPr lang="en-US" sz="2000" b="1" dirty="0">
                <a:solidFill>
                  <a:srgbClr val="C00000"/>
                </a:solidFill>
                <a:latin typeface="Arial" panose="020B0604020202020204" pitchFamily="34" charset="0"/>
                <a:cs typeface="Arial" panose="020B0604020202020204" pitchFamily="34" charset="0"/>
              </a:rPr>
              <a:t>DISCRIMINATION</a:t>
            </a:r>
          </a:p>
          <a:p>
            <a:r>
              <a:rPr lang="en-US" sz="2000" i="1" dirty="0">
                <a:latin typeface="Arial" panose="020B0604020202020204" pitchFamily="34" charset="0"/>
                <a:cs typeface="Arial" panose="020B0604020202020204" pitchFamily="34" charset="0"/>
              </a:rPr>
              <a:t>noun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dis·crim·i·na·tion</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dis-ˌ</a:t>
            </a:r>
            <a:r>
              <a:rPr lang="en-US" sz="2000" dirty="0" err="1">
                <a:latin typeface="Arial" panose="020B0604020202020204" pitchFamily="34" charset="0"/>
                <a:cs typeface="Arial" panose="020B0604020202020204" pitchFamily="34" charset="0"/>
              </a:rPr>
              <a:t>kri-mə</a:t>
            </a:r>
            <a:r>
              <a:rPr lang="en-US" sz="2000" dirty="0">
                <a:latin typeface="Arial" panose="020B0604020202020204" pitchFamily="34" charset="0"/>
                <a:cs typeface="Arial" panose="020B0604020202020204" pitchFamily="34" charset="0"/>
              </a:rPr>
              <a:t>-ˈ</a:t>
            </a:r>
            <a:r>
              <a:rPr lang="en-US" sz="2000" dirty="0" err="1">
                <a:latin typeface="Arial" panose="020B0604020202020204" pitchFamily="34" charset="0"/>
                <a:cs typeface="Arial" panose="020B0604020202020204" pitchFamily="34" charset="0"/>
              </a:rPr>
              <a:t>nā-shən</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practice of unfairly treating a person or group of people differently from other people or groups of people</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5175250"/>
            <a:ext cx="9144000" cy="16827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Title 1"/>
          <p:cNvSpPr txBox="1">
            <a:spLocks/>
          </p:cNvSpPr>
          <p:nvPr/>
        </p:nvSpPr>
        <p:spPr>
          <a:xfrm>
            <a:off x="0" y="5414963"/>
            <a:ext cx="9144000" cy="1062037"/>
          </a:xfrm>
          <a:prstGeom prst="rect">
            <a:avLst/>
          </a:prstGeom>
        </p:spPr>
        <p:txBody>
          <a:bodyPr anchor="b">
            <a:normAutofit fontScale="90000"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Constitution Day reminds us of our important protections and rights under law.</a:t>
            </a:r>
            <a:endParaRPr kumimoji="0" lang="en-US" sz="3600" b="0" i="0" u="none" strike="noStrike" kern="0" cap="none" spc="0" normalizeH="0" baseline="0" noProof="0" dirty="0">
              <a:ln>
                <a:noFill/>
              </a:ln>
              <a:solidFill>
                <a:schemeClr val="bg1">
                  <a:lumMod val="85000"/>
                </a:schemeClr>
              </a:solidFill>
              <a:effectLst/>
              <a:uLnTx/>
              <a:uFillTx/>
              <a:latin typeface="Arial" panose="020B0604020202020204" pitchFamily="34" charset="0"/>
              <a:ea typeface="+mj-ea"/>
              <a:cs typeface="Arial" panose="020B0604020202020204" pitchFamily="34" charset="0"/>
            </a:endParaRPr>
          </a:p>
        </p:txBody>
      </p:sp>
      <p:sp>
        <p:nvSpPr>
          <p:cNvPr id="6" name="Rectangle 5"/>
          <p:cNvSpPr/>
          <p:nvPr/>
        </p:nvSpPr>
        <p:spPr>
          <a:xfrm>
            <a:off x="0" y="0"/>
            <a:ext cx="6393480" cy="696780"/>
          </a:xfrm>
          <a:prstGeom prst="rect">
            <a:avLst/>
          </a:prstGeom>
          <a:gradFill flip="none" rotWithShape="1">
            <a:gsLst>
              <a:gs pos="17000">
                <a:srgbClr val="002060"/>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Rectangle 8"/>
          <p:cNvSpPr/>
          <p:nvPr/>
        </p:nvSpPr>
        <p:spPr>
          <a:xfrm>
            <a:off x="6242050" y="0"/>
            <a:ext cx="2901950" cy="6969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29" name="Title 2"/>
          <p:cNvSpPr>
            <a:spLocks noGrp="1"/>
          </p:cNvSpPr>
          <p:nvPr>
            <p:ph type="title"/>
          </p:nvPr>
        </p:nvSpPr>
        <p:spPr>
          <a:xfrm>
            <a:off x="701675" y="-152400"/>
            <a:ext cx="8364538" cy="1000125"/>
          </a:xfrm>
        </p:spPr>
        <p:txBody>
          <a:bodyPr/>
          <a:lstStyle/>
          <a:p>
            <a:pPr algn="r" eaLnBrk="1" hangingPunct="1"/>
            <a:r>
              <a:rPr lang="en-US" altLang="en-US" sz="3200">
                <a:solidFill>
                  <a:schemeClr val="bg1"/>
                </a:solidFill>
                <a:latin typeface="Arial" panose="020B0604020202020204" pitchFamily="34" charset="0"/>
                <a:cs typeface="Arial" panose="020B0604020202020204" pitchFamily="34" charset="0"/>
              </a:rPr>
              <a:t>Constitution Day   September 17</a:t>
            </a:r>
          </a:p>
        </p:txBody>
      </p:sp>
    </p:spTree>
    <p:extLst>
      <p:ext uri="{BB962C8B-B14F-4D97-AF65-F5344CB8AC3E}">
        <p14:creationId xmlns:p14="http://schemas.microsoft.com/office/powerpoint/2010/main" val="2251721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514600" y="1971675"/>
            <a:ext cx="6629400" cy="3338513"/>
          </a:xfrm>
        </p:spPr>
        <p:txBody>
          <a:bodyPr>
            <a:normAutofit/>
          </a:bodyPr>
          <a:lstStyle/>
          <a:p>
            <a:pPr marL="457200" indent="-457200" algn="l">
              <a:buFont typeface="Arial" panose="020B0604020202020204" pitchFamily="34" charset="0"/>
              <a:buChar char="•"/>
            </a:pPr>
            <a:r>
              <a:rPr lang="en-US" sz="3200" dirty="0">
                <a:latin typeface="Arial" panose="020B0604020202020204" pitchFamily="34" charset="0"/>
                <a:cs typeface="Arial" panose="020B0604020202020204" pitchFamily="34" charset="0"/>
              </a:rPr>
              <a:t>Military</a:t>
            </a:r>
          </a:p>
          <a:p>
            <a:pPr marL="457200" indent="-457200" algn="l">
              <a:buFont typeface="Arial" panose="020B0604020202020204" pitchFamily="34" charset="0"/>
              <a:buChar char="•"/>
            </a:pPr>
            <a:r>
              <a:rPr lang="en-US" sz="3200" dirty="0">
                <a:latin typeface="Arial" panose="020B0604020202020204" pitchFamily="34" charset="0"/>
                <a:cs typeface="Arial" panose="020B0604020202020204" pitchFamily="34" charset="0"/>
              </a:rPr>
              <a:t>Cabinet</a:t>
            </a:r>
          </a:p>
          <a:p>
            <a:pPr marL="457200" indent="-457200" algn="l">
              <a:buFont typeface="Arial" panose="020B0604020202020204" pitchFamily="34" charset="0"/>
              <a:buChar char="•"/>
            </a:pPr>
            <a:r>
              <a:rPr lang="en-US" sz="3200" dirty="0">
                <a:latin typeface="Arial" panose="020B0604020202020204" pitchFamily="34" charset="0"/>
                <a:cs typeface="Arial" panose="020B0604020202020204" pitchFamily="34" charset="0"/>
              </a:rPr>
              <a:t>State Department</a:t>
            </a:r>
          </a:p>
          <a:p>
            <a:pPr marL="457200" indent="-457200" algn="l">
              <a:buFont typeface="Arial" panose="020B0604020202020204" pitchFamily="34" charset="0"/>
              <a:buChar char="•"/>
            </a:pPr>
            <a:r>
              <a:rPr lang="en-US" sz="3200" dirty="0">
                <a:latin typeface="Arial" panose="020B0604020202020204" pitchFamily="34" charset="0"/>
                <a:cs typeface="Arial" panose="020B0604020202020204" pitchFamily="34" charset="0"/>
              </a:rPr>
              <a:t>Media(traditional outlets)</a:t>
            </a:r>
          </a:p>
          <a:p>
            <a:pPr marL="457200" indent="-457200" algn="l">
              <a:buFont typeface="Arial" panose="020B0604020202020204" pitchFamily="34" charset="0"/>
              <a:buChar char="•"/>
            </a:pPr>
            <a:r>
              <a:rPr lang="en-US" sz="3200" dirty="0">
                <a:latin typeface="Arial" panose="020B0604020202020204" pitchFamily="34" charset="0"/>
                <a:cs typeface="Arial" panose="020B0604020202020204" pitchFamily="34" charset="0"/>
              </a:rPr>
              <a:t>Internet(anyone on social media)</a:t>
            </a:r>
          </a:p>
        </p:txBody>
      </p:sp>
      <p:sp>
        <p:nvSpPr>
          <p:cNvPr id="4" name="Rectangle 3"/>
          <p:cNvSpPr/>
          <p:nvPr/>
        </p:nvSpPr>
        <p:spPr>
          <a:xfrm>
            <a:off x="338044" y="1048345"/>
            <a:ext cx="8504444" cy="830997"/>
          </a:xfrm>
          <a:prstGeom prst="rect">
            <a:avLst/>
          </a:prstGeom>
          <a:noFill/>
        </p:spPr>
        <p:txBody>
          <a:bodyPr wrap="none" lIns="91440" tIns="45720" rIns="91440" bIns="45720">
            <a:spAutoFit/>
          </a:bodyPr>
          <a:lstStyle/>
          <a:p>
            <a:pPr algn="ctr"/>
            <a:r>
              <a:rPr lang="en-US" sz="4800" b="0" cap="none" spc="0" dirty="0">
                <a:ln w="0"/>
                <a:gradFill>
                  <a:gsLst>
                    <a:gs pos="21000">
                      <a:srgbClr val="53575C"/>
                    </a:gs>
                    <a:gs pos="88000">
                      <a:srgbClr val="C5C7CA"/>
                    </a:gs>
                  </a:gsLst>
                  <a:lin ang="5400000"/>
                </a:gradFill>
                <a:effectLst/>
              </a:rPr>
              <a:t>What should the president do?</a:t>
            </a:r>
          </a:p>
        </p:txBody>
      </p:sp>
      <p:grpSp>
        <p:nvGrpSpPr>
          <p:cNvPr id="9" name="Group 8"/>
          <p:cNvGrpSpPr/>
          <p:nvPr/>
        </p:nvGrpSpPr>
        <p:grpSpPr>
          <a:xfrm>
            <a:off x="0" y="0"/>
            <a:ext cx="9091602" cy="609600"/>
            <a:chOff x="0" y="0"/>
            <a:chExt cx="9091602" cy="609600"/>
          </a:xfrm>
        </p:grpSpPr>
        <p:sp>
          <p:nvSpPr>
            <p:cNvPr id="10" name="Rectangle 9"/>
            <p:cNvSpPr/>
            <p:nvPr/>
          </p:nvSpPr>
          <p:spPr>
            <a:xfrm>
              <a:off x="0" y="0"/>
              <a:ext cx="9091602" cy="609600"/>
            </a:xfrm>
            <a:prstGeom prst="rect">
              <a:avLst/>
            </a:prstGeom>
            <a:gradFill flip="none" rotWithShape="1">
              <a:gsLst>
                <a:gs pos="0">
                  <a:schemeClr val="tx1">
                    <a:lumMod val="95000"/>
                    <a:lumOff val="5000"/>
                  </a:schemeClr>
                </a:gs>
                <a:gs pos="50000">
                  <a:schemeClr val="tx1">
                    <a:lumMod val="65000"/>
                    <a:lumOff val="3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11" name="Rectangle 10"/>
            <p:cNvSpPr/>
            <p:nvPr/>
          </p:nvSpPr>
          <p:spPr>
            <a:xfrm>
              <a:off x="76200" y="0"/>
              <a:ext cx="3565207" cy="584775"/>
            </a:xfrm>
            <a:prstGeom prst="rect">
              <a:avLst/>
            </a:prstGeom>
            <a:noFill/>
          </p:spPr>
          <p:txBody>
            <a:bodyPr wrap="none" lIns="91440" tIns="45720" rIns="91440" bIns="45720">
              <a:spAutoFit/>
            </a:bodyPr>
            <a:lstStyle/>
            <a:p>
              <a:r>
                <a:rPr lang="en-US" sz="3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Fred K. v </a:t>
              </a:r>
              <a:r>
                <a:rPr lang="en-US" sz="3200" b="1" i="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Midwestia</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Tree>
    <p:extLst>
      <p:ext uri="{BB962C8B-B14F-4D97-AF65-F5344CB8AC3E}">
        <p14:creationId xmlns:p14="http://schemas.microsoft.com/office/powerpoint/2010/main" val="4221591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276600"/>
            <a:ext cx="9144000" cy="2616101"/>
          </a:xfrm>
          <a:prstGeom prst="rect">
            <a:avLst/>
          </a:prstGeom>
          <a:noFill/>
        </p:spPr>
        <p:txBody>
          <a:bodyPr wrap="square" rtlCol="0">
            <a:spAutoFit/>
          </a:bodyPr>
          <a:lstStyle/>
          <a:p>
            <a:pPr marL="914400" indent="-452438"/>
            <a:r>
              <a:rPr lang="en-US" dirty="0">
                <a:latin typeface="Arial" pitchFamily="34" charset="0"/>
                <a:cs typeface="Arial" pitchFamily="34" charset="0"/>
              </a:rPr>
              <a:t> </a:t>
            </a:r>
          </a:p>
          <a:p>
            <a:pPr marL="914400" lvl="1" indent="-452438">
              <a:buFont typeface="Arial" pitchFamily="34" charset="0"/>
              <a:buChar char="•"/>
            </a:pPr>
            <a:r>
              <a:rPr lang="en-US" sz="3200" dirty="0">
                <a:latin typeface="Arial" pitchFamily="34" charset="0"/>
                <a:cs typeface="Arial" pitchFamily="34" charset="0"/>
              </a:rPr>
              <a:t>Congressional Public Policy Committee on National Security </a:t>
            </a:r>
          </a:p>
          <a:p>
            <a:pPr marL="914400" lvl="1" indent="-452438">
              <a:buFont typeface="Arial" pitchFamily="34" charset="0"/>
              <a:buChar char="•"/>
            </a:pPr>
            <a:r>
              <a:rPr lang="en-US" sz="3200" dirty="0" err="1">
                <a:latin typeface="Arial" pitchFamily="34" charset="0"/>
                <a:cs typeface="Arial" pitchFamily="34" charset="0"/>
              </a:rPr>
              <a:t>Midwestia</a:t>
            </a:r>
            <a:r>
              <a:rPr lang="en-US" sz="3200" dirty="0">
                <a:latin typeface="Arial" pitchFamily="34" charset="0"/>
                <a:cs typeface="Arial" pitchFamily="34" charset="0"/>
              </a:rPr>
              <a:t> Military and Defense Department Task Force</a:t>
            </a:r>
          </a:p>
          <a:p>
            <a:endParaRPr lang="en-US" dirty="0">
              <a:latin typeface="Arial" pitchFamily="34" charset="0"/>
              <a:cs typeface="Arial" pitchFamily="34" charset="0"/>
            </a:endParaRPr>
          </a:p>
        </p:txBody>
      </p:sp>
      <p:sp>
        <p:nvSpPr>
          <p:cNvPr id="3" name="Rectangle 2"/>
          <p:cNvSpPr/>
          <p:nvPr/>
        </p:nvSpPr>
        <p:spPr>
          <a:xfrm>
            <a:off x="533400" y="1143000"/>
            <a:ext cx="7742825" cy="1754326"/>
          </a:xfrm>
          <a:prstGeom prst="rect">
            <a:avLst/>
          </a:prstGeom>
          <a:noFill/>
        </p:spPr>
        <p:txBody>
          <a:bodyPr wrap="none" lIns="91440" tIns="45720" rIns="91440" bIns="45720">
            <a:spAutoFit/>
          </a:bodyPr>
          <a:lstStyle/>
          <a:p>
            <a:pPr algn="ctr"/>
            <a:r>
              <a:rPr lang="en-US" sz="5400" b="0" cap="none" spc="0" dirty="0">
                <a:ln w="0"/>
                <a:gradFill>
                  <a:gsLst>
                    <a:gs pos="21000">
                      <a:srgbClr val="53575C"/>
                    </a:gs>
                    <a:gs pos="88000">
                      <a:srgbClr val="C5C7CA"/>
                    </a:gs>
                  </a:gsLst>
                  <a:lin ang="5400000"/>
                </a:gradFill>
                <a:effectLst/>
              </a:rPr>
              <a:t>Who might hold opposing </a:t>
            </a:r>
            <a:br>
              <a:rPr lang="en-US" sz="5400" b="0" cap="none" spc="0" dirty="0">
                <a:ln w="0"/>
                <a:gradFill>
                  <a:gsLst>
                    <a:gs pos="21000">
                      <a:srgbClr val="53575C"/>
                    </a:gs>
                    <a:gs pos="88000">
                      <a:srgbClr val="C5C7CA"/>
                    </a:gs>
                  </a:gsLst>
                  <a:lin ang="5400000"/>
                </a:gradFill>
                <a:effectLst/>
              </a:rPr>
            </a:br>
            <a:r>
              <a:rPr lang="en-US" sz="5400" b="0" cap="none" spc="0" dirty="0">
                <a:ln w="0"/>
                <a:gradFill>
                  <a:gsLst>
                    <a:gs pos="21000">
                      <a:srgbClr val="53575C"/>
                    </a:gs>
                    <a:gs pos="88000">
                      <a:srgbClr val="C5C7CA"/>
                    </a:gs>
                  </a:gsLst>
                  <a:lin ang="5400000"/>
                </a:gradFill>
                <a:effectLst/>
              </a:rPr>
              <a:t>views to Fred’s?</a:t>
            </a:r>
          </a:p>
        </p:txBody>
      </p:sp>
      <p:grpSp>
        <p:nvGrpSpPr>
          <p:cNvPr id="5" name="Group 4"/>
          <p:cNvGrpSpPr/>
          <p:nvPr/>
        </p:nvGrpSpPr>
        <p:grpSpPr>
          <a:xfrm>
            <a:off x="0" y="0"/>
            <a:ext cx="9091602" cy="609600"/>
            <a:chOff x="0" y="0"/>
            <a:chExt cx="9091602" cy="609600"/>
          </a:xfrm>
        </p:grpSpPr>
        <p:sp>
          <p:nvSpPr>
            <p:cNvPr id="6" name="Rectangle 5"/>
            <p:cNvSpPr/>
            <p:nvPr/>
          </p:nvSpPr>
          <p:spPr>
            <a:xfrm>
              <a:off x="0" y="0"/>
              <a:ext cx="9091602" cy="609600"/>
            </a:xfrm>
            <a:prstGeom prst="rect">
              <a:avLst/>
            </a:prstGeom>
            <a:gradFill flip="none" rotWithShape="1">
              <a:gsLst>
                <a:gs pos="0">
                  <a:schemeClr val="tx1">
                    <a:lumMod val="95000"/>
                    <a:lumOff val="5000"/>
                  </a:schemeClr>
                </a:gs>
                <a:gs pos="50000">
                  <a:schemeClr val="tx1">
                    <a:lumMod val="65000"/>
                    <a:lumOff val="3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8" name="Rectangle 7"/>
            <p:cNvSpPr/>
            <p:nvPr/>
          </p:nvSpPr>
          <p:spPr>
            <a:xfrm>
              <a:off x="76200" y="0"/>
              <a:ext cx="3565207" cy="584775"/>
            </a:xfrm>
            <a:prstGeom prst="rect">
              <a:avLst/>
            </a:prstGeom>
            <a:noFill/>
          </p:spPr>
          <p:txBody>
            <a:bodyPr wrap="none" lIns="91440" tIns="45720" rIns="91440" bIns="45720">
              <a:spAutoFit/>
            </a:bodyPr>
            <a:lstStyle/>
            <a:p>
              <a:r>
                <a:rPr lang="en-US" sz="3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Fred K. v </a:t>
              </a:r>
              <a:r>
                <a:rPr lang="en-US" sz="3200" b="1" i="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Midwestia</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Tree>
    <p:extLst>
      <p:ext uri="{BB962C8B-B14F-4D97-AF65-F5344CB8AC3E}">
        <p14:creationId xmlns:p14="http://schemas.microsoft.com/office/powerpoint/2010/main" val="3899809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2743200"/>
            <a:ext cx="8305800" cy="2585323"/>
          </a:xfrm>
          <a:prstGeom prst="rect">
            <a:avLst/>
          </a:prstGeom>
          <a:noFill/>
        </p:spPr>
        <p:txBody>
          <a:bodyPr wrap="square" rtlCol="0">
            <a:spAutoFit/>
          </a:bodyPr>
          <a:lstStyle/>
          <a:p>
            <a:r>
              <a:rPr lang="en-US" sz="2400" dirty="0">
                <a:latin typeface="Arial" pitchFamily="34" charset="0"/>
                <a:cs typeface="Arial" pitchFamily="34" charset="0"/>
              </a:rPr>
              <a:t> </a:t>
            </a:r>
          </a:p>
          <a:p>
            <a:r>
              <a:rPr lang="en-US" sz="2400" dirty="0">
                <a:latin typeface="Arial" pitchFamily="34" charset="0"/>
                <a:cs typeface="Arial" pitchFamily="34" charset="0"/>
              </a:rPr>
              <a:t>Fred’s Wolverine wife has notified the </a:t>
            </a:r>
            <a:r>
              <a:rPr lang="en-US" sz="2400" dirty="0" err="1">
                <a:latin typeface="Arial" pitchFamily="34" charset="0"/>
                <a:cs typeface="Arial" pitchFamily="34" charset="0"/>
              </a:rPr>
              <a:t>Midwestian</a:t>
            </a:r>
            <a:r>
              <a:rPr lang="en-US" sz="2400" dirty="0">
                <a:latin typeface="Arial" pitchFamily="34" charset="0"/>
                <a:cs typeface="Arial" pitchFamily="34" charset="0"/>
              </a:rPr>
              <a:t> Constitutional Rights Organization (MCRO), a non-profit agency staffed by recent graduates of </a:t>
            </a:r>
            <a:r>
              <a:rPr lang="en-US" sz="2400" dirty="0" err="1">
                <a:latin typeface="Arial" pitchFamily="34" charset="0"/>
                <a:cs typeface="Arial" pitchFamily="34" charset="0"/>
              </a:rPr>
              <a:t>Midwestia</a:t>
            </a:r>
            <a:r>
              <a:rPr lang="en-US" sz="2400" dirty="0">
                <a:latin typeface="Arial" pitchFamily="34" charset="0"/>
                <a:cs typeface="Arial" pitchFamily="34" charset="0"/>
              </a:rPr>
              <a:t> Law School and charged with protecting the citizens’ rights under the </a:t>
            </a:r>
            <a:r>
              <a:rPr lang="en-US" sz="2400" dirty="0" err="1">
                <a:latin typeface="Arial" pitchFamily="34" charset="0"/>
                <a:cs typeface="Arial" pitchFamily="34" charset="0"/>
              </a:rPr>
              <a:t>Midwestia</a:t>
            </a:r>
            <a:r>
              <a:rPr lang="en-US" sz="2400" dirty="0">
                <a:latin typeface="Arial" pitchFamily="34" charset="0"/>
                <a:cs typeface="Arial" pitchFamily="34" charset="0"/>
              </a:rPr>
              <a:t> Constitution, about Fred’s plight. </a:t>
            </a:r>
          </a:p>
          <a:p>
            <a:r>
              <a:rPr lang="en-US" dirty="0">
                <a:latin typeface="Arial" pitchFamily="34" charset="0"/>
                <a:cs typeface="Arial" pitchFamily="34" charset="0"/>
              </a:rPr>
              <a:t> </a:t>
            </a:r>
          </a:p>
        </p:txBody>
      </p:sp>
      <p:grpSp>
        <p:nvGrpSpPr>
          <p:cNvPr id="4" name="Group 3"/>
          <p:cNvGrpSpPr/>
          <p:nvPr/>
        </p:nvGrpSpPr>
        <p:grpSpPr>
          <a:xfrm>
            <a:off x="0" y="0"/>
            <a:ext cx="9091602" cy="609600"/>
            <a:chOff x="0" y="0"/>
            <a:chExt cx="9091602" cy="609600"/>
          </a:xfrm>
        </p:grpSpPr>
        <p:sp>
          <p:nvSpPr>
            <p:cNvPr id="6" name="Rectangle 5"/>
            <p:cNvSpPr/>
            <p:nvPr/>
          </p:nvSpPr>
          <p:spPr>
            <a:xfrm>
              <a:off x="0" y="0"/>
              <a:ext cx="9091602" cy="609600"/>
            </a:xfrm>
            <a:prstGeom prst="rect">
              <a:avLst/>
            </a:prstGeom>
            <a:gradFill flip="none" rotWithShape="1">
              <a:gsLst>
                <a:gs pos="0">
                  <a:schemeClr val="tx1">
                    <a:lumMod val="95000"/>
                    <a:lumOff val="5000"/>
                  </a:schemeClr>
                </a:gs>
                <a:gs pos="50000">
                  <a:schemeClr val="tx1">
                    <a:lumMod val="65000"/>
                    <a:lumOff val="3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8" name="Rectangle 7"/>
            <p:cNvSpPr/>
            <p:nvPr/>
          </p:nvSpPr>
          <p:spPr>
            <a:xfrm>
              <a:off x="76200" y="0"/>
              <a:ext cx="3565207" cy="584775"/>
            </a:xfrm>
            <a:prstGeom prst="rect">
              <a:avLst/>
            </a:prstGeom>
            <a:noFill/>
          </p:spPr>
          <p:txBody>
            <a:bodyPr wrap="none" lIns="91440" tIns="45720" rIns="91440" bIns="45720">
              <a:spAutoFit/>
            </a:bodyPr>
            <a:lstStyle/>
            <a:p>
              <a:r>
                <a:rPr lang="en-US" sz="3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Fred K. v </a:t>
              </a:r>
              <a:r>
                <a:rPr lang="en-US" sz="3200" b="1" i="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Midwestia</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2" name="Rectangle 1"/>
          <p:cNvSpPr/>
          <p:nvPr/>
        </p:nvSpPr>
        <p:spPr>
          <a:xfrm>
            <a:off x="1447800" y="1629370"/>
            <a:ext cx="5840446" cy="923330"/>
          </a:xfrm>
          <a:prstGeom prst="rect">
            <a:avLst/>
          </a:prstGeom>
          <a:noFill/>
        </p:spPr>
        <p:txBody>
          <a:bodyPr wrap="none" lIns="91440" tIns="45720" rIns="91440" bIns="45720">
            <a:spAutoFit/>
          </a:bodyPr>
          <a:lstStyle/>
          <a:p>
            <a:pPr algn="ctr"/>
            <a:r>
              <a:rPr lang="en-US" sz="5400" b="0" cap="none" spc="0" dirty="0">
                <a:ln w="0"/>
                <a:gradFill>
                  <a:gsLst>
                    <a:gs pos="21000">
                      <a:srgbClr val="53575C"/>
                    </a:gs>
                    <a:gs pos="88000">
                      <a:srgbClr val="C5C7CA"/>
                    </a:gs>
                  </a:gsLst>
                  <a:lin ang="5400000"/>
                </a:gradFill>
                <a:effectLst/>
              </a:rPr>
              <a:t>Who will help Fred?</a:t>
            </a:r>
          </a:p>
        </p:txBody>
      </p:sp>
    </p:spTree>
    <p:extLst>
      <p:ext uri="{BB962C8B-B14F-4D97-AF65-F5344CB8AC3E}">
        <p14:creationId xmlns:p14="http://schemas.microsoft.com/office/powerpoint/2010/main" val="1967393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667000"/>
            <a:ext cx="8305800" cy="4524315"/>
          </a:xfrm>
          <a:prstGeom prst="rect">
            <a:avLst/>
          </a:prstGeom>
          <a:noFill/>
        </p:spPr>
        <p:txBody>
          <a:bodyPr wrap="square" rtlCol="0">
            <a:spAutoFit/>
          </a:bodyPr>
          <a:lstStyle/>
          <a:p>
            <a:r>
              <a:rPr lang="en-US" sz="3200" dirty="0">
                <a:latin typeface="Arial" pitchFamily="34" charset="0"/>
                <a:cs typeface="Arial" pitchFamily="34" charset="0"/>
              </a:rPr>
              <a:t>MCRO has agreed to represent Fred in a lawsuit against the </a:t>
            </a:r>
            <a:r>
              <a:rPr lang="en-US" sz="3200" dirty="0" err="1">
                <a:latin typeface="Arial" pitchFamily="34" charset="0"/>
                <a:cs typeface="Arial" pitchFamily="34" charset="0"/>
              </a:rPr>
              <a:t>Midwestian</a:t>
            </a:r>
            <a:r>
              <a:rPr lang="en-US" sz="3200" dirty="0">
                <a:latin typeface="Arial" pitchFamily="34" charset="0"/>
                <a:cs typeface="Arial" pitchFamily="34" charset="0"/>
              </a:rPr>
              <a:t> government to release him under the 14</a:t>
            </a:r>
            <a:r>
              <a:rPr lang="en-US" sz="3200" baseline="30000" dirty="0">
                <a:latin typeface="Arial" pitchFamily="34" charset="0"/>
                <a:cs typeface="Arial" pitchFamily="34" charset="0"/>
              </a:rPr>
              <a:t>th</a:t>
            </a:r>
            <a:r>
              <a:rPr lang="en-US" sz="3200" dirty="0">
                <a:latin typeface="Arial" pitchFamily="34" charset="0"/>
                <a:cs typeface="Arial" pitchFamily="34" charset="0"/>
              </a:rPr>
              <a:t> amendment of </a:t>
            </a:r>
            <a:r>
              <a:rPr lang="en-US" sz="3200" dirty="0" err="1">
                <a:latin typeface="Arial" pitchFamily="34" charset="0"/>
                <a:cs typeface="Arial" pitchFamily="34" charset="0"/>
              </a:rPr>
              <a:t>Midwestia’s</a:t>
            </a:r>
            <a:r>
              <a:rPr lang="en-US" sz="3200" dirty="0">
                <a:latin typeface="Arial" pitchFamily="34" charset="0"/>
                <a:cs typeface="Arial" pitchFamily="34" charset="0"/>
              </a:rPr>
              <a:t> Constitution.  MCRO will argue that Fred has been unfairly discriminated against and denied equal protection under the law guaranteed by the 14</a:t>
            </a:r>
            <a:r>
              <a:rPr lang="en-US" sz="3200" baseline="30000" dirty="0">
                <a:latin typeface="Arial" pitchFamily="34" charset="0"/>
                <a:cs typeface="Arial" pitchFamily="34" charset="0"/>
              </a:rPr>
              <a:t>th</a:t>
            </a:r>
            <a:r>
              <a:rPr lang="en-US" sz="3200" dirty="0">
                <a:latin typeface="Arial" pitchFamily="34" charset="0"/>
                <a:cs typeface="Arial" pitchFamily="34" charset="0"/>
              </a:rPr>
              <a:t> Amendment.  </a:t>
            </a:r>
          </a:p>
          <a:p>
            <a:r>
              <a:rPr lang="en-US" sz="3200" dirty="0">
                <a:latin typeface="Arial" pitchFamily="34" charset="0"/>
                <a:cs typeface="Arial" pitchFamily="34" charset="0"/>
              </a:rPr>
              <a:t> </a:t>
            </a:r>
          </a:p>
          <a:p>
            <a:endParaRPr lang="en-US" sz="3200" dirty="0"/>
          </a:p>
        </p:txBody>
      </p:sp>
      <p:grpSp>
        <p:nvGrpSpPr>
          <p:cNvPr id="5" name="Group 4"/>
          <p:cNvGrpSpPr/>
          <p:nvPr/>
        </p:nvGrpSpPr>
        <p:grpSpPr>
          <a:xfrm>
            <a:off x="0" y="0"/>
            <a:ext cx="9091602" cy="609600"/>
            <a:chOff x="0" y="0"/>
            <a:chExt cx="9091602" cy="609600"/>
          </a:xfrm>
        </p:grpSpPr>
        <p:sp>
          <p:nvSpPr>
            <p:cNvPr id="6" name="Rectangle 5"/>
            <p:cNvSpPr/>
            <p:nvPr/>
          </p:nvSpPr>
          <p:spPr>
            <a:xfrm>
              <a:off x="0" y="0"/>
              <a:ext cx="9091602" cy="609600"/>
            </a:xfrm>
            <a:prstGeom prst="rect">
              <a:avLst/>
            </a:prstGeom>
            <a:gradFill flip="none" rotWithShape="1">
              <a:gsLst>
                <a:gs pos="0">
                  <a:schemeClr val="tx1">
                    <a:lumMod val="95000"/>
                    <a:lumOff val="5000"/>
                  </a:schemeClr>
                </a:gs>
                <a:gs pos="50000">
                  <a:schemeClr val="tx1">
                    <a:lumMod val="65000"/>
                    <a:lumOff val="3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7" name="Rectangle 6"/>
            <p:cNvSpPr/>
            <p:nvPr/>
          </p:nvSpPr>
          <p:spPr>
            <a:xfrm>
              <a:off x="76200" y="0"/>
              <a:ext cx="3565207" cy="584775"/>
            </a:xfrm>
            <a:prstGeom prst="rect">
              <a:avLst/>
            </a:prstGeom>
            <a:noFill/>
          </p:spPr>
          <p:txBody>
            <a:bodyPr wrap="none" lIns="91440" tIns="45720" rIns="91440" bIns="45720">
              <a:spAutoFit/>
            </a:bodyPr>
            <a:lstStyle/>
            <a:p>
              <a:r>
                <a:rPr lang="en-US" sz="3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Fred K. v </a:t>
              </a:r>
              <a:r>
                <a:rPr lang="en-US" sz="3200" b="1" i="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Midwestia</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3" name="Rectangle 2"/>
          <p:cNvSpPr/>
          <p:nvPr/>
        </p:nvSpPr>
        <p:spPr>
          <a:xfrm>
            <a:off x="1237774" y="773706"/>
            <a:ext cx="6422464" cy="1754326"/>
          </a:xfrm>
          <a:prstGeom prst="rect">
            <a:avLst/>
          </a:prstGeom>
          <a:noFill/>
        </p:spPr>
        <p:txBody>
          <a:bodyPr wrap="none" lIns="91440" tIns="45720" rIns="91440" bIns="45720">
            <a:spAutoFit/>
          </a:bodyPr>
          <a:lstStyle/>
          <a:p>
            <a:pPr algn="ctr"/>
            <a:r>
              <a:rPr lang="en-US" sz="5400" b="0" cap="none" spc="0" dirty="0">
                <a:ln w="0"/>
                <a:gradFill>
                  <a:gsLst>
                    <a:gs pos="21000">
                      <a:srgbClr val="53575C"/>
                    </a:gs>
                    <a:gs pos="88000">
                      <a:srgbClr val="C5C7CA"/>
                    </a:gs>
                  </a:gsLst>
                  <a:lin ang="5400000"/>
                </a:gradFill>
                <a:effectLst/>
              </a:rPr>
              <a:t>Is there a volunteer </a:t>
            </a:r>
          </a:p>
          <a:p>
            <a:pPr algn="ctr"/>
            <a:r>
              <a:rPr lang="en-US" sz="5400" b="0" cap="none" spc="0" dirty="0">
                <a:ln w="0"/>
                <a:gradFill>
                  <a:gsLst>
                    <a:gs pos="21000">
                      <a:srgbClr val="53575C"/>
                    </a:gs>
                    <a:gs pos="88000">
                      <a:srgbClr val="C5C7CA"/>
                    </a:gs>
                  </a:gsLst>
                  <a:lin ang="5400000"/>
                </a:gradFill>
                <a:effectLst/>
              </a:rPr>
              <a:t>to represent Fred?</a:t>
            </a:r>
          </a:p>
        </p:txBody>
      </p:sp>
    </p:spTree>
    <p:extLst>
      <p:ext uri="{BB962C8B-B14F-4D97-AF65-F5344CB8AC3E}">
        <p14:creationId xmlns:p14="http://schemas.microsoft.com/office/powerpoint/2010/main" val="3097149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2971800"/>
            <a:ext cx="7772400" cy="1354217"/>
          </a:xfrm>
          <a:prstGeom prst="rect">
            <a:avLst/>
          </a:prstGeom>
          <a:noFill/>
        </p:spPr>
        <p:txBody>
          <a:bodyPr wrap="square" rtlCol="0">
            <a:spAutoFit/>
          </a:bodyPr>
          <a:lstStyle/>
          <a:p>
            <a:r>
              <a:rPr lang="en-US" sz="3200" dirty="0">
                <a:latin typeface="Arial" pitchFamily="34" charset="0"/>
                <a:cs typeface="Arial" pitchFamily="34" charset="0"/>
              </a:rPr>
              <a:t>National Association for the </a:t>
            </a:r>
            <a:br>
              <a:rPr lang="en-US" sz="3200" dirty="0">
                <a:latin typeface="Arial" pitchFamily="34" charset="0"/>
                <a:cs typeface="Arial" pitchFamily="34" charset="0"/>
              </a:rPr>
            </a:br>
            <a:r>
              <a:rPr lang="en-US" sz="3200" dirty="0">
                <a:latin typeface="Arial" pitchFamily="34" charset="0"/>
                <a:cs typeface="Arial" pitchFamily="34" charset="0"/>
              </a:rPr>
              <a:t>Advancement of Badger-</a:t>
            </a:r>
            <a:r>
              <a:rPr lang="en-US" sz="3200" dirty="0" err="1">
                <a:latin typeface="Arial" pitchFamily="34" charset="0"/>
                <a:cs typeface="Arial" pitchFamily="34" charset="0"/>
              </a:rPr>
              <a:t>Midwestians</a:t>
            </a:r>
            <a:r>
              <a:rPr lang="en-US" sz="3200" dirty="0">
                <a:latin typeface="Arial" pitchFamily="34" charset="0"/>
                <a:cs typeface="Arial" pitchFamily="34" charset="0"/>
              </a:rPr>
              <a:t> </a:t>
            </a:r>
          </a:p>
          <a:p>
            <a:endParaRPr lang="en-US" dirty="0"/>
          </a:p>
        </p:txBody>
      </p:sp>
      <p:sp>
        <p:nvSpPr>
          <p:cNvPr id="3" name="Rectangle 2"/>
          <p:cNvSpPr/>
          <p:nvPr/>
        </p:nvSpPr>
        <p:spPr>
          <a:xfrm>
            <a:off x="613602" y="913537"/>
            <a:ext cx="7864397" cy="1754326"/>
          </a:xfrm>
          <a:prstGeom prst="rect">
            <a:avLst/>
          </a:prstGeom>
          <a:noFill/>
        </p:spPr>
        <p:txBody>
          <a:bodyPr wrap="none" lIns="91440" tIns="45720" rIns="91440" bIns="45720">
            <a:spAutoFit/>
          </a:bodyPr>
          <a:lstStyle/>
          <a:p>
            <a:r>
              <a:rPr lang="en-US" sz="5400" dirty="0">
                <a:ln w="0"/>
                <a:gradFill>
                  <a:gsLst>
                    <a:gs pos="21000">
                      <a:srgbClr val="53575C"/>
                    </a:gs>
                    <a:gs pos="88000">
                      <a:srgbClr val="C5C7CA"/>
                    </a:gs>
                  </a:gsLst>
                  <a:lin ang="5400000"/>
                </a:gradFill>
              </a:rPr>
              <a:t>Who else might have an</a:t>
            </a:r>
          </a:p>
          <a:p>
            <a:r>
              <a:rPr lang="en-US" sz="5400" dirty="0">
                <a:ln w="0"/>
                <a:gradFill>
                  <a:gsLst>
                    <a:gs pos="21000">
                      <a:srgbClr val="53575C"/>
                    </a:gs>
                    <a:gs pos="88000">
                      <a:srgbClr val="C5C7CA"/>
                    </a:gs>
                  </a:gsLst>
                  <a:lin ang="5400000"/>
                </a:gradFill>
              </a:rPr>
              <a:t> interest in Fred’s cause?</a:t>
            </a:r>
          </a:p>
        </p:txBody>
      </p:sp>
      <p:grpSp>
        <p:nvGrpSpPr>
          <p:cNvPr id="6" name="Group 5"/>
          <p:cNvGrpSpPr/>
          <p:nvPr/>
        </p:nvGrpSpPr>
        <p:grpSpPr>
          <a:xfrm>
            <a:off x="0" y="0"/>
            <a:ext cx="9091602" cy="609600"/>
            <a:chOff x="0" y="0"/>
            <a:chExt cx="9091602" cy="609600"/>
          </a:xfrm>
        </p:grpSpPr>
        <p:sp>
          <p:nvSpPr>
            <p:cNvPr id="7" name="Rectangle 6"/>
            <p:cNvSpPr/>
            <p:nvPr/>
          </p:nvSpPr>
          <p:spPr>
            <a:xfrm>
              <a:off x="0" y="0"/>
              <a:ext cx="9091602" cy="609600"/>
            </a:xfrm>
            <a:prstGeom prst="rect">
              <a:avLst/>
            </a:prstGeom>
            <a:gradFill flip="none" rotWithShape="1">
              <a:gsLst>
                <a:gs pos="0">
                  <a:schemeClr val="tx1">
                    <a:lumMod val="95000"/>
                    <a:lumOff val="5000"/>
                  </a:schemeClr>
                </a:gs>
                <a:gs pos="50000">
                  <a:schemeClr val="tx1">
                    <a:lumMod val="65000"/>
                    <a:lumOff val="3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8" name="Rectangle 7"/>
            <p:cNvSpPr/>
            <p:nvPr/>
          </p:nvSpPr>
          <p:spPr>
            <a:xfrm>
              <a:off x="76200" y="0"/>
              <a:ext cx="3565207" cy="584775"/>
            </a:xfrm>
            <a:prstGeom prst="rect">
              <a:avLst/>
            </a:prstGeom>
            <a:noFill/>
          </p:spPr>
          <p:txBody>
            <a:bodyPr wrap="none" lIns="91440" tIns="45720" rIns="91440" bIns="45720">
              <a:spAutoFit/>
            </a:bodyPr>
            <a:lstStyle/>
            <a:p>
              <a:r>
                <a:rPr lang="en-US" sz="3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Fred K. v </a:t>
              </a:r>
              <a:r>
                <a:rPr lang="en-US" sz="3200" b="1" i="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Midwestia</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1" y="1010245"/>
            <a:ext cx="8229600" cy="6278642"/>
          </a:xfrm>
          <a:prstGeom prst="rect">
            <a:avLst/>
          </a:prstGeom>
          <a:noFill/>
        </p:spPr>
        <p:txBody>
          <a:bodyPr wrap="square" rtlCol="0">
            <a:spAutoFit/>
          </a:bodyPr>
          <a:lstStyle/>
          <a:p>
            <a:r>
              <a:rPr lang="en-US" sz="3200" dirty="0">
                <a:latin typeface="Arial" pitchFamily="34" charset="0"/>
                <a:cs typeface="Arial" pitchFamily="34" charset="0"/>
              </a:rPr>
              <a:t>Everyone in </a:t>
            </a:r>
            <a:r>
              <a:rPr lang="en-US" sz="3200" dirty="0" err="1">
                <a:latin typeface="Arial" pitchFamily="34" charset="0"/>
                <a:cs typeface="Arial" pitchFamily="34" charset="0"/>
              </a:rPr>
              <a:t>Midwestia</a:t>
            </a:r>
            <a:r>
              <a:rPr lang="en-US" sz="3200" dirty="0">
                <a:latin typeface="Arial" pitchFamily="34" charset="0"/>
                <a:cs typeface="Arial" pitchFamily="34" charset="0"/>
              </a:rPr>
              <a:t> is talking about the case and expressing conflicting opinions. The National Press Association is convening a panel discussion this evening at 9:00 p.m.  It will be broadcast to the entire nation and all regular programming will be pre-empted.  </a:t>
            </a:r>
          </a:p>
          <a:p>
            <a:r>
              <a:rPr lang="en-US" sz="3200" dirty="0">
                <a:latin typeface="Arial" pitchFamily="34" charset="0"/>
                <a:cs typeface="Arial" pitchFamily="34" charset="0"/>
              </a:rPr>
              <a:t> </a:t>
            </a:r>
          </a:p>
          <a:p>
            <a:r>
              <a:rPr lang="en-US" sz="3200" dirty="0">
                <a:latin typeface="Arial" pitchFamily="34" charset="0"/>
                <a:cs typeface="Arial" pitchFamily="34" charset="0"/>
              </a:rPr>
              <a:t>The President of </a:t>
            </a:r>
            <a:r>
              <a:rPr lang="en-US" sz="3200" dirty="0" err="1">
                <a:latin typeface="Arial" pitchFamily="34" charset="0"/>
                <a:cs typeface="Arial" pitchFamily="34" charset="0"/>
              </a:rPr>
              <a:t>Midwestia</a:t>
            </a:r>
            <a:r>
              <a:rPr lang="en-US" sz="3200" dirty="0">
                <a:latin typeface="Arial" pitchFamily="34" charset="0"/>
                <a:cs typeface="Arial" pitchFamily="34" charset="0"/>
              </a:rPr>
              <a:t> and key members of Congress will be watching and listening.  Members of each group below will participate in the panel discussion: </a:t>
            </a:r>
          </a:p>
          <a:p>
            <a:r>
              <a:rPr lang="en-US" sz="3200" dirty="0">
                <a:latin typeface="Arial" pitchFamily="34" charset="0"/>
                <a:cs typeface="Arial" pitchFamily="34" charset="0"/>
              </a:rPr>
              <a:t> </a:t>
            </a:r>
          </a:p>
          <a:p>
            <a:endParaRPr lang="en-US" dirty="0">
              <a:latin typeface="Arial" pitchFamily="34" charset="0"/>
              <a:cs typeface="Arial" pitchFamily="34" charset="0"/>
            </a:endParaRPr>
          </a:p>
        </p:txBody>
      </p:sp>
      <p:grpSp>
        <p:nvGrpSpPr>
          <p:cNvPr id="3" name="Group 2"/>
          <p:cNvGrpSpPr/>
          <p:nvPr/>
        </p:nvGrpSpPr>
        <p:grpSpPr>
          <a:xfrm>
            <a:off x="0" y="0"/>
            <a:ext cx="9091602" cy="609600"/>
            <a:chOff x="0" y="0"/>
            <a:chExt cx="9091602" cy="609600"/>
          </a:xfrm>
        </p:grpSpPr>
        <p:sp>
          <p:nvSpPr>
            <p:cNvPr id="4" name="Rectangle 3"/>
            <p:cNvSpPr/>
            <p:nvPr/>
          </p:nvSpPr>
          <p:spPr>
            <a:xfrm>
              <a:off x="0" y="0"/>
              <a:ext cx="9091602" cy="609600"/>
            </a:xfrm>
            <a:prstGeom prst="rect">
              <a:avLst/>
            </a:prstGeom>
            <a:gradFill flip="none" rotWithShape="1">
              <a:gsLst>
                <a:gs pos="0">
                  <a:schemeClr val="tx1">
                    <a:lumMod val="95000"/>
                    <a:lumOff val="5000"/>
                  </a:schemeClr>
                </a:gs>
                <a:gs pos="50000">
                  <a:schemeClr val="tx1">
                    <a:lumMod val="65000"/>
                    <a:lumOff val="3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5" name="Rectangle 4"/>
            <p:cNvSpPr/>
            <p:nvPr/>
          </p:nvSpPr>
          <p:spPr>
            <a:xfrm>
              <a:off x="76200" y="0"/>
              <a:ext cx="3565207" cy="584775"/>
            </a:xfrm>
            <a:prstGeom prst="rect">
              <a:avLst/>
            </a:prstGeom>
            <a:noFill/>
          </p:spPr>
          <p:txBody>
            <a:bodyPr wrap="none" lIns="91440" tIns="45720" rIns="91440" bIns="45720">
              <a:spAutoFit/>
            </a:bodyPr>
            <a:lstStyle/>
            <a:p>
              <a:r>
                <a:rPr lang="en-US" sz="3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Fred K. v </a:t>
              </a:r>
              <a:r>
                <a:rPr lang="en-US" sz="3200" b="1" i="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Midwestia</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Tree>
    <p:extLst>
      <p:ext uri="{BB962C8B-B14F-4D97-AF65-F5344CB8AC3E}">
        <p14:creationId xmlns:p14="http://schemas.microsoft.com/office/powerpoint/2010/main" val="324424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2133600"/>
            <a:ext cx="8001000" cy="3939540"/>
          </a:xfrm>
          <a:prstGeom prst="rect">
            <a:avLst/>
          </a:prstGeom>
          <a:noFill/>
        </p:spPr>
        <p:txBody>
          <a:bodyPr wrap="square" rtlCol="0">
            <a:spAutoFit/>
          </a:bodyPr>
          <a:lstStyle/>
          <a:p>
            <a:r>
              <a:rPr lang="en-US" sz="3200" dirty="0">
                <a:latin typeface="Arial" pitchFamily="34" charset="0"/>
                <a:cs typeface="Arial" pitchFamily="34" charset="0"/>
              </a:rPr>
              <a:t>You will divide into these 4 groups to prepare for the press conference, and designate one student/group to sit on the panel, but first, you need to know </a:t>
            </a:r>
            <a:r>
              <a:rPr lang="en-US" sz="3200" dirty="0" err="1" smtClean="0">
                <a:latin typeface="Arial" pitchFamily="34" charset="0"/>
                <a:cs typeface="Arial" pitchFamily="34" charset="0"/>
              </a:rPr>
              <a:t>Midwestian</a:t>
            </a:r>
            <a:r>
              <a:rPr lang="en-US" sz="3200" dirty="0" smtClean="0">
                <a:latin typeface="Arial" pitchFamily="34" charset="0"/>
                <a:cs typeface="Arial" pitchFamily="34" charset="0"/>
              </a:rPr>
              <a:t> </a:t>
            </a:r>
            <a:r>
              <a:rPr lang="en-US" sz="3200" dirty="0">
                <a:latin typeface="Arial" pitchFamily="34" charset="0"/>
                <a:cs typeface="Arial" pitchFamily="34" charset="0"/>
              </a:rPr>
              <a:t>LAW.</a:t>
            </a:r>
            <a:endParaRPr lang="en-US" sz="3200" dirty="0">
              <a:solidFill>
                <a:srgbClr val="000000"/>
              </a:solidFill>
              <a:latin typeface="Arial" pitchFamily="34" charset="0"/>
              <a:cs typeface="Arial" pitchFamily="34" charset="0"/>
            </a:endParaRP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6096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2438400"/>
            <a:ext cx="6234464" cy="923330"/>
          </a:xfrm>
          <a:prstGeom prst="rect">
            <a:avLst/>
          </a:prstGeom>
          <a:noFill/>
        </p:spPr>
        <p:txBody>
          <a:bodyPr wrap="none" lIns="91440" tIns="45720" rIns="91440" bIns="45720">
            <a:spAutoFit/>
          </a:bodyPr>
          <a:lstStyle/>
          <a:p>
            <a:pPr algn="ctr"/>
            <a:r>
              <a:rPr lang="en-US" sz="5400" b="0" cap="none" spc="0" dirty="0">
                <a:ln w="0"/>
                <a:gradFill>
                  <a:gsLst>
                    <a:gs pos="21000">
                      <a:srgbClr val="53575C"/>
                    </a:gs>
                    <a:gs pos="88000">
                      <a:srgbClr val="C5C7CA"/>
                    </a:gs>
                  </a:gsLst>
                  <a:lin ang="5400000"/>
                </a:gradFill>
                <a:effectLst/>
              </a:rPr>
              <a:t>Let’s review the Law </a:t>
            </a:r>
          </a:p>
        </p:txBody>
      </p:sp>
    </p:spTree>
    <p:extLst>
      <p:ext uri="{BB962C8B-B14F-4D97-AF65-F5344CB8AC3E}">
        <p14:creationId xmlns:p14="http://schemas.microsoft.com/office/powerpoint/2010/main" val="3529982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914400"/>
            <a:ext cx="8382000" cy="4739759"/>
          </a:xfrm>
          <a:prstGeom prst="rect">
            <a:avLst/>
          </a:prstGeom>
          <a:noFill/>
        </p:spPr>
        <p:txBody>
          <a:bodyPr wrap="square" rtlCol="0">
            <a:spAutoFit/>
          </a:bodyPr>
          <a:lstStyle/>
          <a:p>
            <a:pPr algn="ctr"/>
            <a:r>
              <a:rPr lang="en-US" sz="2800" dirty="0" err="1">
                <a:latin typeface="Arial" pitchFamily="34" charset="0"/>
                <a:cs typeface="Arial" pitchFamily="34" charset="0"/>
              </a:rPr>
              <a:t>Midwestian</a:t>
            </a:r>
            <a:r>
              <a:rPr lang="en-US" sz="2800" dirty="0">
                <a:latin typeface="Arial" pitchFamily="34" charset="0"/>
                <a:cs typeface="Arial" pitchFamily="34" charset="0"/>
              </a:rPr>
              <a:t> Law</a:t>
            </a:r>
          </a:p>
          <a:p>
            <a:r>
              <a:rPr lang="en-US" sz="2800" dirty="0">
                <a:latin typeface="Arial" pitchFamily="34" charset="0"/>
                <a:cs typeface="Arial" pitchFamily="34" charset="0"/>
              </a:rPr>
              <a:t> </a:t>
            </a:r>
          </a:p>
          <a:p>
            <a:r>
              <a:rPr lang="en-US" sz="2800" dirty="0">
                <a:latin typeface="Arial" pitchFamily="34" charset="0"/>
                <a:cs typeface="Arial" pitchFamily="34" charset="0"/>
              </a:rPr>
              <a:t>Article 5, Section 1 of the </a:t>
            </a:r>
            <a:r>
              <a:rPr lang="en-US" sz="2800" dirty="0" err="1">
                <a:latin typeface="Arial" pitchFamily="34" charset="0"/>
                <a:cs typeface="Arial" pitchFamily="34" charset="0"/>
              </a:rPr>
              <a:t>Midwestia</a:t>
            </a:r>
            <a:r>
              <a:rPr lang="en-US" sz="2800" dirty="0">
                <a:latin typeface="Arial" pitchFamily="34" charset="0"/>
                <a:cs typeface="Arial" pitchFamily="34" charset="0"/>
              </a:rPr>
              <a:t> Constitution states: </a:t>
            </a:r>
            <a:br>
              <a:rPr lang="en-US" sz="2800" dirty="0">
                <a:latin typeface="Arial" pitchFamily="34" charset="0"/>
                <a:cs typeface="Arial" pitchFamily="34" charset="0"/>
              </a:rPr>
            </a:br>
            <a:endParaRPr lang="en-US" sz="2800" dirty="0">
              <a:latin typeface="Arial" pitchFamily="34" charset="0"/>
              <a:cs typeface="Arial" pitchFamily="34" charset="0"/>
            </a:endParaRPr>
          </a:p>
          <a:p>
            <a:r>
              <a:rPr lang="en-US" sz="2800" i="1" dirty="0">
                <a:latin typeface="Arial" pitchFamily="34" charset="0"/>
                <a:cs typeface="Arial" pitchFamily="34" charset="0"/>
              </a:rPr>
              <a:t>“No person within </a:t>
            </a:r>
            <a:r>
              <a:rPr lang="en-US" sz="2800" i="1" dirty="0" err="1">
                <a:latin typeface="Arial" pitchFamily="34" charset="0"/>
                <a:cs typeface="Arial" pitchFamily="34" charset="0"/>
              </a:rPr>
              <a:t>Midwestia</a:t>
            </a:r>
            <a:r>
              <a:rPr lang="en-US" sz="2800" i="1" dirty="0">
                <a:latin typeface="Arial" pitchFamily="34" charset="0"/>
                <a:cs typeface="Arial" pitchFamily="34" charset="0"/>
              </a:rPr>
              <a:t> shall be denied equal protection of the law.”</a:t>
            </a:r>
            <a:r>
              <a:rPr lang="en-US" sz="2800" dirty="0">
                <a:latin typeface="Arial" pitchFamily="34" charset="0"/>
                <a:cs typeface="Arial" pitchFamily="34" charset="0"/>
              </a:rPr>
              <a:t> </a:t>
            </a:r>
          </a:p>
          <a:p>
            <a:endParaRPr lang="en-US" sz="2800" dirty="0">
              <a:latin typeface="Arial" pitchFamily="34" charset="0"/>
              <a:cs typeface="Arial" pitchFamily="34" charset="0"/>
            </a:endParaRPr>
          </a:p>
          <a:p>
            <a:r>
              <a:rPr lang="en-US" sz="2800" dirty="0">
                <a:latin typeface="Arial" pitchFamily="34" charset="0"/>
                <a:cs typeface="Arial" pitchFamily="34" charset="0"/>
              </a:rPr>
              <a:t>What does “equal protection of the law mean”? </a:t>
            </a:r>
          </a:p>
          <a:p>
            <a:endParaRPr lang="en-US" sz="3200" dirty="0">
              <a:latin typeface="Arial" pitchFamily="34" charset="0"/>
              <a:cs typeface="Arial" pitchFamily="34" charset="0"/>
            </a:endParaRPr>
          </a:p>
          <a:p>
            <a:r>
              <a:rPr lang="en-US" dirty="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685800"/>
            <a:ext cx="8305800" cy="5970865"/>
          </a:xfrm>
          <a:prstGeom prst="rect">
            <a:avLst/>
          </a:prstGeom>
          <a:noFill/>
        </p:spPr>
        <p:txBody>
          <a:bodyPr wrap="square" rtlCol="0">
            <a:spAutoFit/>
          </a:bodyPr>
          <a:lstStyle/>
          <a:p>
            <a:pPr algn="ctr"/>
            <a:r>
              <a:rPr lang="en-US" sz="2800" dirty="0" err="1">
                <a:latin typeface="Arial" pitchFamily="34" charset="0"/>
                <a:cs typeface="Arial" pitchFamily="34" charset="0"/>
              </a:rPr>
              <a:t>Midwestian</a:t>
            </a:r>
            <a:r>
              <a:rPr lang="en-US" sz="2800" dirty="0">
                <a:latin typeface="Arial" pitchFamily="34" charset="0"/>
                <a:cs typeface="Arial" pitchFamily="34" charset="0"/>
              </a:rPr>
              <a:t> Law</a:t>
            </a:r>
          </a:p>
          <a:p>
            <a:r>
              <a:rPr lang="en-US" sz="2800" dirty="0">
                <a:latin typeface="Arial" pitchFamily="34" charset="0"/>
                <a:cs typeface="Arial" pitchFamily="34" charset="0"/>
              </a:rPr>
              <a:t> </a:t>
            </a:r>
          </a:p>
          <a:p>
            <a:r>
              <a:rPr lang="en-US" sz="2800" dirty="0">
                <a:latin typeface="Arial" pitchFamily="34" charset="0"/>
                <a:cs typeface="Arial" pitchFamily="34" charset="0"/>
              </a:rPr>
              <a:t>The </a:t>
            </a:r>
            <a:r>
              <a:rPr lang="en-US" sz="2800" dirty="0" err="1">
                <a:latin typeface="Arial" pitchFamily="34" charset="0"/>
                <a:cs typeface="Arial" pitchFamily="34" charset="0"/>
              </a:rPr>
              <a:t>Midwestia</a:t>
            </a:r>
            <a:r>
              <a:rPr lang="en-US" sz="2800" dirty="0">
                <a:latin typeface="Arial" pitchFamily="34" charset="0"/>
                <a:cs typeface="Arial" pitchFamily="34" charset="0"/>
              </a:rPr>
              <a:t> Supreme Court defined “equal protection of the law” in </a:t>
            </a:r>
            <a:r>
              <a:rPr lang="en-US" sz="2800" i="1" dirty="0">
                <a:latin typeface="Arial" pitchFamily="34" charset="0"/>
                <a:cs typeface="Arial" pitchFamily="34" charset="0"/>
              </a:rPr>
              <a:t>Blue v Board of Education</a:t>
            </a:r>
            <a:r>
              <a:rPr lang="en-US" sz="2800" dirty="0">
                <a:latin typeface="Arial" pitchFamily="34" charset="0"/>
                <a:cs typeface="Arial" pitchFamily="34" charset="0"/>
              </a:rPr>
              <a:t>:</a:t>
            </a:r>
          </a:p>
          <a:p>
            <a:r>
              <a:rPr lang="en-US" sz="2800" dirty="0">
                <a:latin typeface="Arial" pitchFamily="34" charset="0"/>
                <a:cs typeface="Arial" pitchFamily="34" charset="0"/>
              </a:rPr>
              <a:t> </a:t>
            </a:r>
          </a:p>
          <a:p>
            <a:pPr lvl="1"/>
            <a:r>
              <a:rPr lang="en-US" sz="2800" i="1" dirty="0">
                <a:latin typeface="Arial" pitchFamily="34" charset="0"/>
                <a:cs typeface="Arial" pitchFamily="34" charset="0"/>
              </a:rPr>
              <a:t>Equal protection of the law means that our nation’s laws must treat all persons equally unless there is some very important reason to treat people differently.  If the government wants to treat some people differently because of the ancestors came from a particular place, then the government must prove two things:</a:t>
            </a:r>
            <a:endParaRPr lang="en-US" sz="2800" dirty="0">
              <a:latin typeface="Arial" pitchFamily="34" charset="0"/>
              <a:cs typeface="Arial" pitchFamily="34" charset="0"/>
            </a:endParaRPr>
          </a:p>
          <a:p>
            <a:r>
              <a:rPr lang="en-US" sz="2800" i="1" dirty="0">
                <a:latin typeface="Arial" pitchFamily="34" charset="0"/>
                <a:cs typeface="Arial" pitchFamily="34" charset="0"/>
              </a:rPr>
              <a:t> </a:t>
            </a:r>
            <a:endParaRPr lang="en-US" sz="2800" dirty="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2932747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0"/>
            <a:ext cx="5715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4636" y="457200"/>
            <a:ext cx="5070764" cy="6248400"/>
          </a:xfrm>
        </p:spPr>
        <p:txBody>
          <a:bodyPr>
            <a:noAutofit/>
          </a:bodyPr>
          <a:lstStyle/>
          <a:p>
            <a:pPr algn="l"/>
            <a:r>
              <a:rPr lang="en-US" sz="2400" dirty="0">
                <a:solidFill>
                  <a:schemeClr val="bg1"/>
                </a:solidFill>
                <a:latin typeface="Arial" pitchFamily="34" charset="0"/>
                <a:cs typeface="Arial" pitchFamily="34" charset="0"/>
              </a:rPr>
              <a:t>The Constitution:</a:t>
            </a:r>
            <a:br>
              <a:rPr lang="en-US" sz="2400" dirty="0">
                <a:solidFill>
                  <a:schemeClr val="bg1"/>
                </a:solidFill>
                <a:latin typeface="Arial" pitchFamily="34" charset="0"/>
                <a:cs typeface="Arial" pitchFamily="34" charset="0"/>
              </a:rPr>
            </a:br>
            <a:r>
              <a:rPr lang="en-US" sz="2400" dirty="0">
                <a:solidFill>
                  <a:schemeClr val="bg1"/>
                </a:solidFill>
                <a:latin typeface="Arial" pitchFamily="34" charset="0"/>
                <a:cs typeface="Arial" pitchFamily="34" charset="0"/>
              </a:rPr>
              <a:t/>
            </a:r>
            <a:br>
              <a:rPr lang="en-US" sz="2400" dirty="0">
                <a:solidFill>
                  <a:schemeClr val="bg1"/>
                </a:solidFill>
                <a:latin typeface="Arial" pitchFamily="34" charset="0"/>
                <a:cs typeface="Arial" pitchFamily="34" charset="0"/>
              </a:rPr>
            </a:br>
            <a:r>
              <a:rPr lang="en-US" sz="2400" dirty="0">
                <a:solidFill>
                  <a:schemeClr val="bg1"/>
                </a:solidFill>
                <a:latin typeface="Arial" pitchFamily="34" charset="0"/>
                <a:cs typeface="Arial" pitchFamily="34" charset="0"/>
              </a:rPr>
              <a:t>Was drafted by America’s founders as the fundamental law of the nation.</a:t>
            </a:r>
            <a:br>
              <a:rPr lang="en-US" sz="2400" dirty="0">
                <a:solidFill>
                  <a:schemeClr val="bg1"/>
                </a:solidFill>
                <a:latin typeface="Arial" pitchFamily="34" charset="0"/>
                <a:cs typeface="Arial" pitchFamily="34" charset="0"/>
              </a:rPr>
            </a:br>
            <a:r>
              <a:rPr lang="en-US" sz="2400" dirty="0">
                <a:solidFill>
                  <a:schemeClr val="bg1"/>
                </a:solidFill>
                <a:latin typeface="Arial" pitchFamily="34" charset="0"/>
                <a:cs typeface="Arial" pitchFamily="34" charset="0"/>
              </a:rPr>
              <a:t/>
            </a:r>
            <a:br>
              <a:rPr lang="en-US" sz="2400" dirty="0">
                <a:solidFill>
                  <a:schemeClr val="bg1"/>
                </a:solidFill>
                <a:latin typeface="Arial" pitchFamily="34" charset="0"/>
                <a:cs typeface="Arial" pitchFamily="34" charset="0"/>
              </a:rPr>
            </a:br>
            <a:r>
              <a:rPr lang="en-US" sz="2400" dirty="0">
                <a:solidFill>
                  <a:schemeClr val="bg1"/>
                </a:solidFill>
                <a:latin typeface="Arial" pitchFamily="34" charset="0"/>
                <a:cs typeface="Arial" pitchFamily="34" charset="0"/>
              </a:rPr>
              <a:t>Was intended to organize the government and define the rights and responsibilities of citizens and elected representatives. </a:t>
            </a:r>
            <a:br>
              <a:rPr lang="en-US" sz="2400" dirty="0">
                <a:solidFill>
                  <a:schemeClr val="bg1"/>
                </a:solidFill>
                <a:latin typeface="Arial" pitchFamily="34" charset="0"/>
                <a:cs typeface="Arial" pitchFamily="34" charset="0"/>
              </a:rPr>
            </a:br>
            <a:r>
              <a:rPr lang="en-US" sz="2400" dirty="0">
                <a:solidFill>
                  <a:schemeClr val="bg1"/>
                </a:solidFill>
                <a:latin typeface="Arial" pitchFamily="34" charset="0"/>
                <a:cs typeface="Arial" pitchFamily="34" charset="0"/>
              </a:rPr>
              <a:t/>
            </a:r>
            <a:br>
              <a:rPr lang="en-US" sz="2400" dirty="0">
                <a:solidFill>
                  <a:schemeClr val="bg1"/>
                </a:solidFill>
                <a:latin typeface="Arial" pitchFamily="34" charset="0"/>
                <a:cs typeface="Arial" pitchFamily="34" charset="0"/>
              </a:rPr>
            </a:br>
            <a:r>
              <a:rPr lang="en-US" sz="2400" dirty="0">
                <a:solidFill>
                  <a:schemeClr val="bg1"/>
                </a:solidFill>
                <a:latin typeface="Arial" pitchFamily="34" charset="0"/>
                <a:cs typeface="Arial" pitchFamily="34" charset="0"/>
              </a:rPr>
              <a:t>Guarantees justice and equality under the law for all Americans.</a:t>
            </a:r>
            <a:br>
              <a:rPr lang="en-US" sz="2400" dirty="0">
                <a:solidFill>
                  <a:schemeClr val="bg1"/>
                </a:solidFill>
                <a:latin typeface="Arial" pitchFamily="34" charset="0"/>
                <a:cs typeface="Arial" pitchFamily="34" charset="0"/>
              </a:rPr>
            </a:br>
            <a:r>
              <a:rPr lang="en-US" sz="2400" dirty="0">
                <a:solidFill>
                  <a:schemeClr val="bg1"/>
                </a:solidFill>
                <a:latin typeface="Arial" pitchFamily="34" charset="0"/>
                <a:cs typeface="Arial" pitchFamily="34" charset="0"/>
              </a:rPr>
              <a:t/>
            </a:r>
            <a:br>
              <a:rPr lang="en-US" sz="2400" dirty="0">
                <a:solidFill>
                  <a:schemeClr val="bg1"/>
                </a:solidFill>
                <a:latin typeface="Arial" pitchFamily="34" charset="0"/>
                <a:cs typeface="Arial" pitchFamily="34" charset="0"/>
              </a:rPr>
            </a:br>
            <a:r>
              <a:rPr lang="en-US" sz="2400" dirty="0">
                <a:solidFill>
                  <a:schemeClr val="bg1"/>
                </a:solidFill>
                <a:latin typeface="Arial" pitchFamily="34" charset="0"/>
                <a:cs typeface="Arial" pitchFamily="34" charset="0"/>
              </a:rPr>
              <a:t>James Madison drafted the Bill of Rights (the first 10 amendments) in 1789 and they were adopted in 1791.</a:t>
            </a:r>
          </a:p>
        </p:txBody>
      </p:sp>
      <p:pic>
        <p:nvPicPr>
          <p:cNvPr id="4" name="Picture 3" descr="78459814.jp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410200" y="-1"/>
            <a:ext cx="3733800" cy="685800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295400"/>
            <a:ext cx="8382000" cy="3385542"/>
          </a:xfrm>
          <a:prstGeom prst="rect">
            <a:avLst/>
          </a:prstGeom>
          <a:noFill/>
        </p:spPr>
        <p:txBody>
          <a:bodyPr wrap="square" rtlCol="0">
            <a:spAutoFit/>
          </a:bodyPr>
          <a:lstStyle/>
          <a:p>
            <a:pPr algn="ctr"/>
            <a:r>
              <a:rPr lang="en-US" sz="2800" dirty="0" err="1">
                <a:latin typeface="Arial" pitchFamily="34" charset="0"/>
                <a:cs typeface="Arial" pitchFamily="34" charset="0"/>
              </a:rPr>
              <a:t>Midwestian</a:t>
            </a:r>
            <a:r>
              <a:rPr lang="en-US" sz="2800" dirty="0">
                <a:latin typeface="Arial" pitchFamily="34" charset="0"/>
                <a:cs typeface="Arial" pitchFamily="34" charset="0"/>
              </a:rPr>
              <a:t> Law</a:t>
            </a:r>
          </a:p>
          <a:p>
            <a:r>
              <a:rPr lang="en-US" sz="2800" dirty="0">
                <a:latin typeface="Arial" pitchFamily="34" charset="0"/>
                <a:cs typeface="Arial" pitchFamily="34" charset="0"/>
              </a:rPr>
              <a:t> </a:t>
            </a:r>
          </a:p>
          <a:p>
            <a:endParaRPr lang="en-US" sz="2800" dirty="0">
              <a:latin typeface="Arial" pitchFamily="34" charset="0"/>
              <a:cs typeface="Arial" pitchFamily="34" charset="0"/>
            </a:endParaRPr>
          </a:p>
          <a:p>
            <a:r>
              <a:rPr lang="en-US" sz="2800" i="1" dirty="0">
                <a:latin typeface="Arial" pitchFamily="34" charset="0"/>
                <a:cs typeface="Arial" pitchFamily="34" charset="0"/>
              </a:rPr>
              <a:t>First, </a:t>
            </a:r>
            <a:r>
              <a:rPr lang="en-US" sz="2800" b="1" dirty="0">
                <a:latin typeface="Arial" pitchFamily="34" charset="0"/>
                <a:cs typeface="Arial" pitchFamily="34" charset="0"/>
              </a:rPr>
              <a:t>the government must prove that there is an ‘extremely important purpose’ </a:t>
            </a:r>
            <a:r>
              <a:rPr lang="en-US" sz="2800" i="1" dirty="0">
                <a:latin typeface="Arial" pitchFamily="34" charset="0"/>
                <a:cs typeface="Arial" pitchFamily="34" charset="0"/>
              </a:rPr>
              <a:t>for treating some people differently than others. </a:t>
            </a:r>
            <a:endParaRPr lang="en-US" sz="2800" dirty="0">
              <a:latin typeface="Arial" pitchFamily="34" charset="0"/>
              <a:cs typeface="Arial" pitchFamily="34" charset="0"/>
            </a:endParaRPr>
          </a:p>
          <a:p>
            <a:r>
              <a:rPr lang="en-US" sz="2800" i="1" dirty="0">
                <a:latin typeface="Arial" pitchFamily="34" charset="0"/>
                <a:cs typeface="Arial" pitchFamily="34" charset="0"/>
              </a:rPr>
              <a:t> </a:t>
            </a:r>
            <a:endParaRPr lang="en-US" sz="2800" dirty="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27881948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371600"/>
            <a:ext cx="8153400" cy="4247317"/>
          </a:xfrm>
          <a:prstGeom prst="rect">
            <a:avLst/>
          </a:prstGeom>
          <a:noFill/>
        </p:spPr>
        <p:txBody>
          <a:bodyPr wrap="square" rtlCol="0">
            <a:spAutoFit/>
          </a:bodyPr>
          <a:lstStyle/>
          <a:p>
            <a:pPr algn="ctr"/>
            <a:r>
              <a:rPr lang="en-US" sz="2800" dirty="0" err="1">
                <a:latin typeface="Arial" pitchFamily="34" charset="0"/>
                <a:cs typeface="Arial" pitchFamily="34" charset="0"/>
              </a:rPr>
              <a:t>Midwestian</a:t>
            </a:r>
            <a:r>
              <a:rPr lang="en-US" sz="2800" dirty="0">
                <a:latin typeface="Arial" pitchFamily="34" charset="0"/>
                <a:cs typeface="Arial" pitchFamily="34" charset="0"/>
              </a:rPr>
              <a:t> Law</a:t>
            </a:r>
          </a:p>
          <a:p>
            <a:r>
              <a:rPr lang="en-US" sz="2800" dirty="0">
                <a:latin typeface="Arial" pitchFamily="34" charset="0"/>
                <a:cs typeface="Arial" pitchFamily="34" charset="0"/>
              </a:rPr>
              <a:t> </a:t>
            </a:r>
          </a:p>
          <a:p>
            <a:endParaRPr lang="en-US" sz="2800" dirty="0">
              <a:latin typeface="Arial" pitchFamily="34" charset="0"/>
              <a:cs typeface="Arial" pitchFamily="34" charset="0"/>
            </a:endParaRPr>
          </a:p>
          <a:p>
            <a:r>
              <a:rPr lang="en-US" sz="2800" i="1" dirty="0">
                <a:latin typeface="Arial" pitchFamily="34" charset="0"/>
                <a:cs typeface="Arial" pitchFamily="34" charset="0"/>
              </a:rPr>
              <a:t> </a:t>
            </a:r>
            <a:endParaRPr lang="en-US" sz="2800" dirty="0">
              <a:latin typeface="Arial" pitchFamily="34" charset="0"/>
              <a:cs typeface="Arial" pitchFamily="34" charset="0"/>
            </a:endParaRPr>
          </a:p>
          <a:p>
            <a:pPr lvl="0"/>
            <a:r>
              <a:rPr lang="en-US" sz="2800" i="1" dirty="0">
                <a:latin typeface="Arial" pitchFamily="34" charset="0"/>
                <a:cs typeface="Arial" pitchFamily="34" charset="0"/>
              </a:rPr>
              <a:t>Second, </a:t>
            </a:r>
            <a:r>
              <a:rPr lang="en-US" sz="2800" b="1" i="1" dirty="0">
                <a:latin typeface="Arial" pitchFamily="34" charset="0"/>
                <a:cs typeface="Arial" pitchFamily="34" charset="0"/>
              </a:rPr>
              <a:t>the government must prove that no other way to achieve this extremely important purpose exists that is ‘less restrictive of freedom.’  </a:t>
            </a:r>
            <a:endParaRPr lang="en-US" sz="2800" b="1" dirty="0">
              <a:latin typeface="Arial" pitchFamily="34" charset="0"/>
              <a:cs typeface="Arial" pitchFamily="34" charset="0"/>
            </a:endParaRPr>
          </a:p>
          <a:p>
            <a:r>
              <a:rPr lang="en-US" sz="2800" b="1" i="1" dirty="0">
                <a:latin typeface="Arial" pitchFamily="34" charset="0"/>
                <a:cs typeface="Arial" pitchFamily="34" charset="0"/>
              </a:rPr>
              <a:t> </a:t>
            </a:r>
            <a:endParaRPr lang="en-US" sz="2800" b="1" dirty="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4196838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371600"/>
            <a:ext cx="8382000" cy="3385542"/>
          </a:xfrm>
          <a:prstGeom prst="rect">
            <a:avLst/>
          </a:prstGeom>
          <a:noFill/>
        </p:spPr>
        <p:txBody>
          <a:bodyPr wrap="square" rtlCol="0">
            <a:spAutoFit/>
          </a:bodyPr>
          <a:lstStyle/>
          <a:p>
            <a:pPr algn="ctr"/>
            <a:r>
              <a:rPr lang="en-US" sz="2800" dirty="0" err="1">
                <a:latin typeface="Arial" pitchFamily="34" charset="0"/>
                <a:cs typeface="Arial" pitchFamily="34" charset="0"/>
              </a:rPr>
              <a:t>Midwestian</a:t>
            </a:r>
            <a:r>
              <a:rPr lang="en-US" sz="2800" dirty="0">
                <a:latin typeface="Arial" pitchFamily="34" charset="0"/>
                <a:cs typeface="Arial" pitchFamily="34" charset="0"/>
              </a:rPr>
              <a:t> Law</a:t>
            </a:r>
          </a:p>
          <a:p>
            <a:r>
              <a:rPr lang="en-US" sz="2800" dirty="0">
                <a:latin typeface="Arial" pitchFamily="34" charset="0"/>
                <a:cs typeface="Arial" pitchFamily="34" charset="0"/>
              </a:rPr>
              <a:t> </a:t>
            </a:r>
          </a:p>
          <a:p>
            <a:r>
              <a:rPr lang="en-US" sz="2800" b="1" i="1" dirty="0">
                <a:latin typeface="Arial" pitchFamily="34" charset="0"/>
                <a:cs typeface="Arial" pitchFamily="34" charset="0"/>
              </a:rPr>
              <a:t> </a:t>
            </a:r>
            <a:endParaRPr lang="en-US" sz="2800" b="1" dirty="0">
              <a:latin typeface="Arial" pitchFamily="34" charset="0"/>
              <a:cs typeface="Arial" pitchFamily="34" charset="0"/>
            </a:endParaRPr>
          </a:p>
          <a:p>
            <a:pPr lvl="0"/>
            <a:r>
              <a:rPr lang="en-US" sz="2800" i="1" dirty="0">
                <a:latin typeface="Arial" pitchFamily="34" charset="0"/>
                <a:cs typeface="Arial" pitchFamily="34" charset="0"/>
              </a:rPr>
              <a:t>If we look at all of the facts in a particular situation and conclude that the </a:t>
            </a:r>
            <a:r>
              <a:rPr lang="en-US" sz="2800" b="1" i="1" dirty="0">
                <a:latin typeface="Arial" pitchFamily="34" charset="0"/>
                <a:cs typeface="Arial" pitchFamily="34" charset="0"/>
              </a:rPr>
              <a:t>government has failed to prove either one of these things, then the government’s action is unconstitutional.</a:t>
            </a:r>
            <a:endParaRPr lang="en-US" sz="2800" b="1" dirty="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25225751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371600"/>
            <a:ext cx="7543800" cy="4708981"/>
          </a:xfrm>
          <a:prstGeom prst="rect">
            <a:avLst/>
          </a:prstGeom>
          <a:noFill/>
        </p:spPr>
        <p:txBody>
          <a:bodyPr wrap="square" rtlCol="0">
            <a:spAutoFit/>
          </a:bodyPr>
          <a:lstStyle/>
          <a:p>
            <a:r>
              <a:rPr lang="en-US" sz="2000" dirty="0">
                <a:latin typeface="Arial" pitchFamily="34" charset="0"/>
                <a:cs typeface="Arial" pitchFamily="34" charset="0"/>
              </a:rPr>
              <a:t>Article 2, Section 3 of the </a:t>
            </a:r>
            <a:r>
              <a:rPr lang="en-US" sz="2000" dirty="0" err="1">
                <a:latin typeface="Arial" pitchFamily="34" charset="0"/>
                <a:cs typeface="Arial" pitchFamily="34" charset="0"/>
              </a:rPr>
              <a:t>Midwestia</a:t>
            </a:r>
            <a:r>
              <a:rPr lang="en-US" sz="2000" dirty="0">
                <a:latin typeface="Arial" pitchFamily="34" charset="0"/>
                <a:cs typeface="Arial" pitchFamily="34" charset="0"/>
              </a:rPr>
              <a:t> Constitution states: </a:t>
            </a:r>
          </a:p>
          <a:p>
            <a:endParaRPr lang="en-US" sz="2000" i="1" dirty="0">
              <a:latin typeface="Arial" pitchFamily="34" charset="0"/>
              <a:cs typeface="Arial" pitchFamily="34" charset="0"/>
            </a:endParaRPr>
          </a:p>
          <a:p>
            <a:r>
              <a:rPr lang="en-US" sz="2000" i="1" dirty="0">
                <a:latin typeface="Arial" pitchFamily="34" charset="0"/>
                <a:cs typeface="Arial" pitchFamily="34" charset="0"/>
              </a:rPr>
              <a:t>“The President shall be the chief officer in charge of protecting the national security of </a:t>
            </a:r>
            <a:r>
              <a:rPr lang="en-US" sz="2000" i="1" dirty="0" err="1">
                <a:latin typeface="Arial" pitchFamily="34" charset="0"/>
                <a:cs typeface="Arial" pitchFamily="34" charset="0"/>
              </a:rPr>
              <a:t>Midwestia</a:t>
            </a:r>
            <a:r>
              <a:rPr lang="en-US" sz="2000" i="1" dirty="0">
                <a:latin typeface="Arial" pitchFamily="34" charset="0"/>
                <a:cs typeface="Arial" pitchFamily="34" charset="0"/>
              </a:rPr>
              <a:t>.”</a:t>
            </a:r>
            <a:endParaRPr lang="en-US" sz="2000" dirty="0">
              <a:latin typeface="Arial" pitchFamily="34" charset="0"/>
              <a:cs typeface="Arial" pitchFamily="34" charset="0"/>
            </a:endParaRPr>
          </a:p>
          <a:p>
            <a:r>
              <a:rPr lang="en-US" sz="2000" dirty="0">
                <a:latin typeface="Arial" pitchFamily="34" charset="0"/>
                <a:cs typeface="Arial" pitchFamily="34" charset="0"/>
              </a:rPr>
              <a:t> </a:t>
            </a:r>
          </a:p>
          <a:p>
            <a:r>
              <a:rPr lang="en-US" sz="2000" dirty="0">
                <a:latin typeface="Arial" pitchFamily="34" charset="0"/>
                <a:cs typeface="Arial" pitchFamily="34" charset="0"/>
              </a:rPr>
              <a:t>The </a:t>
            </a:r>
            <a:r>
              <a:rPr lang="en-US" sz="2000" dirty="0" err="1">
                <a:latin typeface="Arial" pitchFamily="34" charset="0"/>
                <a:cs typeface="Arial" pitchFamily="34" charset="0"/>
              </a:rPr>
              <a:t>Midwestia</a:t>
            </a:r>
            <a:r>
              <a:rPr lang="en-US" sz="2000" dirty="0">
                <a:latin typeface="Arial" pitchFamily="34" charset="0"/>
                <a:cs typeface="Arial" pitchFamily="34" charset="0"/>
              </a:rPr>
              <a:t> Supreme Court said in </a:t>
            </a:r>
            <a:r>
              <a:rPr lang="en-US" sz="2000" i="1" dirty="0">
                <a:latin typeface="Arial" pitchFamily="34" charset="0"/>
                <a:cs typeface="Arial" pitchFamily="34" charset="0"/>
              </a:rPr>
              <a:t>Bin Lawless v U.S. </a:t>
            </a:r>
            <a:endParaRPr lang="en-US" sz="2000" dirty="0">
              <a:latin typeface="Arial" pitchFamily="34" charset="0"/>
              <a:cs typeface="Arial" pitchFamily="34" charset="0"/>
            </a:endParaRPr>
          </a:p>
          <a:p>
            <a:r>
              <a:rPr lang="en-US" sz="2000" i="1" dirty="0">
                <a:latin typeface="Arial" pitchFamily="34" charset="0"/>
                <a:cs typeface="Arial" pitchFamily="34" charset="0"/>
              </a:rPr>
              <a:t> </a:t>
            </a:r>
            <a:endParaRPr lang="en-US" sz="2000" dirty="0">
              <a:latin typeface="Arial" pitchFamily="34" charset="0"/>
              <a:cs typeface="Arial" pitchFamily="34" charset="0"/>
            </a:endParaRPr>
          </a:p>
          <a:p>
            <a:r>
              <a:rPr lang="en-US" sz="2000" i="1" dirty="0">
                <a:latin typeface="Arial" pitchFamily="34" charset="0"/>
                <a:cs typeface="Arial" pitchFamily="34" charset="0"/>
              </a:rPr>
              <a:t>When the President is acting to protect national security, the President has the authority to issue Executive Orders. … </a:t>
            </a:r>
            <a:br>
              <a:rPr lang="en-US" sz="2000" i="1" dirty="0">
                <a:latin typeface="Arial" pitchFamily="34" charset="0"/>
                <a:cs typeface="Arial" pitchFamily="34" charset="0"/>
              </a:rPr>
            </a:br>
            <a:r>
              <a:rPr lang="en-US" sz="2000" i="1" dirty="0">
                <a:latin typeface="Arial" pitchFamily="34" charset="0"/>
                <a:cs typeface="Arial" pitchFamily="34" charset="0"/>
              </a:rPr>
              <a:t/>
            </a:r>
            <a:br>
              <a:rPr lang="en-US" sz="2000" i="1" dirty="0">
                <a:latin typeface="Arial" pitchFamily="34" charset="0"/>
                <a:cs typeface="Arial" pitchFamily="34" charset="0"/>
              </a:rPr>
            </a:br>
            <a:r>
              <a:rPr lang="en-US" sz="2000" i="1" dirty="0">
                <a:latin typeface="Arial" pitchFamily="34" charset="0"/>
                <a:cs typeface="Arial" pitchFamily="34" charset="0"/>
              </a:rPr>
              <a:t>Whether Executive Orders comply with the </a:t>
            </a:r>
            <a:r>
              <a:rPr lang="en-US" sz="2000" i="1" dirty="0" err="1">
                <a:latin typeface="Arial" pitchFamily="34" charset="0"/>
                <a:cs typeface="Arial" pitchFamily="34" charset="0"/>
              </a:rPr>
              <a:t>Midwestia</a:t>
            </a:r>
            <a:r>
              <a:rPr lang="en-US" sz="2000" i="1" dirty="0">
                <a:latin typeface="Arial" pitchFamily="34" charset="0"/>
                <a:cs typeface="Arial" pitchFamily="34" charset="0"/>
              </a:rPr>
              <a:t> Constitution is a question for the Supreme Court to decide.</a:t>
            </a:r>
            <a:endParaRPr lang="en-US" sz="2000" dirty="0">
              <a:latin typeface="Arial" pitchFamily="34" charset="0"/>
              <a:cs typeface="Arial" pitchFamily="34" charset="0"/>
            </a:endParaRPr>
          </a:p>
          <a:p>
            <a:r>
              <a:rPr lang="en-US" sz="2000" i="1" dirty="0">
                <a:latin typeface="Arial" pitchFamily="34" charset="0"/>
                <a:cs typeface="Arial" pitchFamily="34" charset="0"/>
              </a:rPr>
              <a:t> </a:t>
            </a:r>
            <a:endParaRPr lang="en-US" sz="2000" dirty="0">
              <a:latin typeface="Arial" pitchFamily="34" charset="0"/>
              <a:cs typeface="Arial" pitchFamily="34" charset="0"/>
            </a:endParaRPr>
          </a:p>
          <a:p>
            <a:r>
              <a:rPr lang="en-US" sz="2000" i="1" dirty="0">
                <a:latin typeface="Arial" pitchFamily="34" charset="0"/>
                <a:cs typeface="Arial" pitchFamily="34" charset="0"/>
              </a:rPr>
              <a:t> </a:t>
            </a:r>
            <a:endParaRPr lang="en-US" sz="2000" dirty="0">
              <a:latin typeface="Arial" pitchFamily="34" charset="0"/>
              <a:cs typeface="Arial" pitchFamily="34" charset="0"/>
            </a:endParaRPr>
          </a:p>
          <a:p>
            <a:endParaRPr lang="en-US" sz="2000" dirty="0"/>
          </a:p>
        </p:txBody>
      </p:sp>
      <p:sp>
        <p:nvSpPr>
          <p:cNvPr id="3" name="Rectangle: Rounded Corners 2"/>
          <p:cNvSpPr/>
          <p:nvPr/>
        </p:nvSpPr>
        <p:spPr>
          <a:xfrm>
            <a:off x="533400" y="457200"/>
            <a:ext cx="8153400" cy="5867400"/>
          </a:xfrm>
          <a:prstGeom prst="roundRect">
            <a:avLst>
              <a:gd name="adj" fmla="val 32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52600"/>
            <a:ext cx="9144000" cy="1754326"/>
          </a:xfrm>
          <a:prstGeom prst="rect">
            <a:avLst/>
          </a:prstGeom>
          <a:noFill/>
        </p:spPr>
        <p:txBody>
          <a:bodyPr wrap="square" lIns="91440" tIns="45720" rIns="91440" bIns="45720">
            <a:spAutoFit/>
          </a:bodyPr>
          <a:lstStyle/>
          <a:p>
            <a:pPr algn="ctr"/>
            <a:r>
              <a:rPr lang="en-US" sz="5400" b="0" cap="none" spc="0" dirty="0">
                <a:ln w="0"/>
                <a:gradFill>
                  <a:gsLst>
                    <a:gs pos="21000">
                      <a:srgbClr val="53575C"/>
                    </a:gs>
                    <a:gs pos="88000">
                      <a:srgbClr val="C5C7CA"/>
                    </a:gs>
                  </a:gsLst>
                  <a:lin ang="5400000"/>
                </a:gradFill>
                <a:effectLst/>
              </a:rPr>
              <a:t>Prepare for your </a:t>
            </a:r>
            <a:br>
              <a:rPr lang="en-US" sz="5400" b="0" cap="none" spc="0" dirty="0">
                <a:ln w="0"/>
                <a:gradFill>
                  <a:gsLst>
                    <a:gs pos="21000">
                      <a:srgbClr val="53575C"/>
                    </a:gs>
                    <a:gs pos="88000">
                      <a:srgbClr val="C5C7CA"/>
                    </a:gs>
                  </a:gsLst>
                  <a:lin ang="5400000"/>
                </a:gradFill>
                <a:effectLst/>
              </a:rPr>
            </a:br>
            <a:r>
              <a:rPr lang="en-US" sz="5400" b="0" cap="none" spc="0" dirty="0">
                <a:ln w="0"/>
                <a:gradFill>
                  <a:gsLst>
                    <a:gs pos="21000">
                      <a:srgbClr val="53575C"/>
                    </a:gs>
                    <a:gs pos="88000">
                      <a:srgbClr val="C5C7CA"/>
                    </a:gs>
                  </a:gsLst>
                  <a:lin ang="5400000"/>
                </a:gradFill>
                <a:effectLst/>
              </a:rPr>
              <a:t>press conference</a:t>
            </a:r>
          </a:p>
        </p:txBody>
      </p:sp>
    </p:spTree>
    <p:extLst>
      <p:ext uri="{BB962C8B-B14F-4D97-AF65-F5344CB8AC3E}">
        <p14:creationId xmlns:p14="http://schemas.microsoft.com/office/powerpoint/2010/main" val="40855193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28800"/>
            <a:ext cx="9144000" cy="1754326"/>
          </a:xfrm>
          <a:prstGeom prst="rect">
            <a:avLst/>
          </a:prstGeom>
          <a:noFill/>
        </p:spPr>
        <p:txBody>
          <a:bodyPr wrap="square" lIns="91440" tIns="45720" rIns="91440" bIns="45720">
            <a:spAutoFit/>
          </a:bodyPr>
          <a:lstStyle/>
          <a:p>
            <a:pPr algn="ctr"/>
            <a:r>
              <a:rPr lang="en-US" sz="5400" b="0" cap="none" spc="0" dirty="0">
                <a:ln w="0"/>
                <a:gradFill>
                  <a:gsLst>
                    <a:gs pos="21000">
                      <a:srgbClr val="53575C"/>
                    </a:gs>
                    <a:gs pos="88000">
                      <a:srgbClr val="C5C7CA"/>
                    </a:gs>
                  </a:gsLst>
                  <a:lin ang="5400000"/>
                </a:gradFill>
                <a:effectLst/>
              </a:rPr>
              <a:t>Hold your </a:t>
            </a:r>
          </a:p>
          <a:p>
            <a:pPr algn="ctr"/>
            <a:r>
              <a:rPr lang="en-US" sz="5400" b="0" cap="none" spc="0" dirty="0">
                <a:ln w="0"/>
                <a:gradFill>
                  <a:gsLst>
                    <a:gs pos="21000">
                      <a:srgbClr val="53575C"/>
                    </a:gs>
                    <a:gs pos="88000">
                      <a:srgbClr val="C5C7CA"/>
                    </a:gs>
                  </a:gsLst>
                  <a:lin ang="5400000"/>
                </a:gradFill>
                <a:effectLst/>
              </a:rPr>
              <a:t>press conference</a:t>
            </a:r>
          </a:p>
        </p:txBody>
      </p:sp>
    </p:spTree>
    <p:extLst>
      <p:ext uri="{BB962C8B-B14F-4D97-AF65-F5344CB8AC3E}">
        <p14:creationId xmlns:p14="http://schemas.microsoft.com/office/powerpoint/2010/main" val="3647194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998113"/>
            <a:ext cx="5867400" cy="861774"/>
          </a:xfrm>
          <a:prstGeom prst="rect">
            <a:avLst/>
          </a:prstGeom>
          <a:noFill/>
        </p:spPr>
        <p:txBody>
          <a:bodyPr wrap="square" rtlCol="0">
            <a:spAutoFit/>
          </a:bodyPr>
          <a:lstStyle/>
          <a:p>
            <a:r>
              <a:rPr lang="en-US" sz="3200" b="1" dirty="0">
                <a:latin typeface="Arial" pitchFamily="34" charset="0"/>
                <a:cs typeface="Arial" pitchFamily="34" charset="0"/>
              </a:rPr>
              <a:t>DID THIS REALLY HAPPEN? </a:t>
            </a:r>
          </a:p>
          <a:p>
            <a:r>
              <a:rPr lang="en-US" dirty="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1600" y="457200"/>
            <a:ext cx="6350000" cy="2862322"/>
          </a:xfrm>
          <a:prstGeom prst="rect">
            <a:avLst/>
          </a:prstGeom>
          <a:noFill/>
        </p:spPr>
        <p:txBody>
          <a:bodyPr wrap="square" rtlCol="0">
            <a:spAutoFit/>
          </a:bodyPr>
          <a:lstStyle/>
          <a:p>
            <a:r>
              <a:rPr lang="en-US" sz="2000" b="1" i="1" dirty="0">
                <a:latin typeface="Arial" pitchFamily="34" charset="0"/>
                <a:cs typeface="Arial" pitchFamily="34" charset="0"/>
              </a:rPr>
              <a:t>Korematsu v United States</a:t>
            </a:r>
            <a:r>
              <a:rPr lang="en-US" sz="2000" b="1" dirty="0">
                <a:latin typeface="Arial" pitchFamily="34" charset="0"/>
                <a:cs typeface="Arial" pitchFamily="34" charset="0"/>
              </a:rPr>
              <a:t> (1944</a:t>
            </a:r>
            <a:r>
              <a:rPr lang="en-US" sz="2000" b="1" dirty="0" smtClean="0">
                <a:latin typeface="Arial" pitchFamily="34" charset="0"/>
                <a:cs typeface="Arial" pitchFamily="34" charset="0"/>
              </a:rPr>
              <a:t>)</a:t>
            </a:r>
            <a:endParaRPr lang="en-US" sz="2000" b="1" dirty="0" smtClean="0">
              <a:latin typeface="Arial" pitchFamily="34" charset="0"/>
              <a:cs typeface="Arial" pitchFamily="34" charset="0"/>
            </a:endParaRPr>
          </a:p>
          <a:p>
            <a:endParaRPr lang="en-US" sz="2000" dirty="0">
              <a:latin typeface="Arial" pitchFamily="34" charset="0"/>
              <a:cs typeface="Arial" pitchFamily="34" charset="0"/>
            </a:endParaRPr>
          </a:p>
          <a:p>
            <a:r>
              <a:rPr lang="en-US" sz="2000" dirty="0" smtClean="0">
                <a:latin typeface="Arial" pitchFamily="34" charset="0"/>
                <a:cs typeface="Arial" pitchFamily="34" charset="0"/>
              </a:rPr>
              <a:t>The </a:t>
            </a:r>
            <a:r>
              <a:rPr lang="en-US" sz="2000" dirty="0">
                <a:latin typeface="Arial" pitchFamily="34" charset="0"/>
                <a:cs typeface="Arial" pitchFamily="34" charset="0"/>
              </a:rPr>
              <a:t>Case of </a:t>
            </a:r>
            <a:r>
              <a:rPr lang="en-US" sz="2000" i="1" dirty="0">
                <a:latin typeface="Arial" pitchFamily="34" charset="0"/>
                <a:cs typeface="Arial" pitchFamily="34" charset="0"/>
              </a:rPr>
              <a:t>Fred K. v </a:t>
            </a:r>
            <a:r>
              <a:rPr lang="en-US" sz="2000" i="1" dirty="0" err="1">
                <a:latin typeface="Arial" pitchFamily="34" charset="0"/>
                <a:cs typeface="Arial" pitchFamily="34" charset="0"/>
              </a:rPr>
              <a:t>Midwestia</a:t>
            </a:r>
            <a:r>
              <a:rPr lang="en-US" sz="2000" dirty="0">
                <a:latin typeface="Arial" pitchFamily="34" charset="0"/>
                <a:cs typeface="Arial" pitchFamily="34" charset="0"/>
              </a:rPr>
              <a:t> is based on the actual United States Supreme Court case, </a:t>
            </a:r>
            <a:r>
              <a:rPr lang="en-US" sz="2000" i="1" dirty="0">
                <a:latin typeface="Arial" pitchFamily="34" charset="0"/>
                <a:cs typeface="Arial" pitchFamily="34" charset="0"/>
              </a:rPr>
              <a:t>Korematsu v United States</a:t>
            </a:r>
            <a:r>
              <a:rPr lang="en-US" sz="2000" dirty="0">
                <a:latin typeface="Arial" pitchFamily="34" charset="0"/>
                <a:cs typeface="Arial" pitchFamily="34" charset="0"/>
              </a:rPr>
              <a:t> (1944).  Fred Korematsu refused to relocate to an internment camp under President Roosevelt’s Executive Order to relocate 120,000 Japanese Americans to military camps during </a:t>
            </a:r>
            <a:br>
              <a:rPr lang="en-US" sz="2000" dirty="0">
                <a:latin typeface="Arial" pitchFamily="34" charset="0"/>
                <a:cs typeface="Arial" pitchFamily="34" charset="0"/>
              </a:rPr>
            </a:br>
            <a:r>
              <a:rPr lang="en-US" sz="2000" dirty="0">
                <a:latin typeface="Arial" pitchFamily="34" charset="0"/>
                <a:cs typeface="Arial" pitchFamily="34" charset="0"/>
              </a:rPr>
              <a:t>World War II. </a:t>
            </a:r>
          </a:p>
        </p:txBody>
      </p:sp>
      <p:pic>
        <p:nvPicPr>
          <p:cNvPr id="3" name="Picture 2" descr="korematsu.jpg"/>
          <p:cNvPicPr>
            <a:picLocks noChangeAspect="1"/>
          </p:cNvPicPr>
          <p:nvPr/>
        </p:nvPicPr>
        <p:blipFill>
          <a:blip r:embed="rId3" cstate="print"/>
          <a:stretch>
            <a:fillRect/>
          </a:stretch>
        </p:blipFill>
        <p:spPr>
          <a:xfrm>
            <a:off x="457200" y="533400"/>
            <a:ext cx="1990725" cy="2295525"/>
          </a:xfrm>
          <a:prstGeom prst="rect">
            <a:avLst/>
          </a:prstGeom>
        </p:spPr>
      </p:pic>
      <p:sp>
        <p:nvSpPr>
          <p:cNvPr id="4" name="TextBox 3"/>
          <p:cNvSpPr txBox="1"/>
          <p:nvPr/>
        </p:nvSpPr>
        <p:spPr>
          <a:xfrm>
            <a:off x="401782" y="3657600"/>
            <a:ext cx="8610600" cy="2862322"/>
          </a:xfrm>
          <a:prstGeom prst="rect">
            <a:avLst/>
          </a:prstGeom>
          <a:noFill/>
        </p:spPr>
        <p:txBody>
          <a:bodyPr wrap="square" rtlCol="0">
            <a:spAutoFit/>
          </a:bodyPr>
          <a:lstStyle/>
          <a:p>
            <a:r>
              <a:rPr lang="en-US" sz="2000" dirty="0">
                <a:latin typeface="Arial" pitchFamily="34" charset="0"/>
                <a:cs typeface="Arial" pitchFamily="34" charset="0"/>
              </a:rPr>
              <a:t>Fred Korematsu sued the United States to challenge his internment. He was convicted of violating the President’s Executive Order; he was sentenced to 5 years probation and was forced to relocate to an internment camp.  His case went to the United States Supreme Court in 1944 and the majority upheld his conviction in the lower courts. United States Supreme Court Justice Frank Murphy, a Michigan native, wrote a stinging dissent to the majority opinion stating that all Americans are guaranteed equal protection under the law and freedom from unfair discrimination.</a:t>
            </a:r>
            <a:endParaRPr lang="en-US" sz="2000" dirty="0"/>
          </a:p>
        </p:txBody>
      </p:sp>
    </p:spTree>
    <p:extLst>
      <p:ext uri="{BB962C8B-B14F-4D97-AF65-F5344CB8AC3E}">
        <p14:creationId xmlns:p14="http://schemas.microsoft.com/office/powerpoint/2010/main" val="2069463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305800" cy="3785652"/>
          </a:xfrm>
          <a:prstGeom prst="rect">
            <a:avLst/>
          </a:prstGeom>
          <a:noFill/>
        </p:spPr>
        <p:txBody>
          <a:bodyPr wrap="square" rtlCol="0">
            <a:spAutoFit/>
          </a:bodyPr>
          <a:lstStyle/>
          <a:p>
            <a:r>
              <a:rPr lang="en-US" sz="2000" b="1" i="1" dirty="0">
                <a:latin typeface="Arial" pitchFamily="34" charset="0"/>
                <a:cs typeface="Arial" pitchFamily="34" charset="0"/>
              </a:rPr>
              <a:t>(From Wikipedia): </a:t>
            </a:r>
            <a:endParaRPr lang="en-US" sz="2000" b="1" i="1" dirty="0" smtClean="0">
              <a:latin typeface="Arial" pitchFamily="34" charset="0"/>
              <a:cs typeface="Arial" pitchFamily="34" charset="0"/>
            </a:endParaRPr>
          </a:p>
          <a:p>
            <a:endParaRPr lang="en-US" sz="2000" dirty="0">
              <a:latin typeface="Arial" pitchFamily="34" charset="0"/>
              <a:cs typeface="Arial" pitchFamily="34" charset="0"/>
            </a:endParaRPr>
          </a:p>
          <a:p>
            <a:r>
              <a:rPr lang="en-US" sz="2000" b="1" dirty="0" err="1">
                <a:latin typeface="Arial" pitchFamily="34" charset="0"/>
                <a:cs typeface="Arial" pitchFamily="34" charset="0"/>
              </a:rPr>
              <a:t>Korematsu</a:t>
            </a:r>
            <a:r>
              <a:rPr lang="en-US" sz="2000" b="1" dirty="0">
                <a:latin typeface="Arial" pitchFamily="34" charset="0"/>
                <a:cs typeface="Arial" pitchFamily="34" charset="0"/>
              </a:rPr>
              <a:t> v. United States</a:t>
            </a:r>
            <a:r>
              <a:rPr lang="en-US" sz="2000" dirty="0">
                <a:latin typeface="Arial" pitchFamily="34" charset="0"/>
                <a:cs typeface="Arial" pitchFamily="34" charset="0"/>
              </a:rPr>
              <a:t>, 323 U.S. 214 (1944),</a:t>
            </a:r>
            <a:r>
              <a:rPr lang="en-US" sz="2000" baseline="30000" dirty="0">
                <a:latin typeface="Arial" pitchFamily="34" charset="0"/>
                <a:cs typeface="Arial" pitchFamily="34" charset="0"/>
              </a:rPr>
              <a:t> </a:t>
            </a:r>
            <a:r>
              <a:rPr lang="en-US" sz="2000" dirty="0">
                <a:latin typeface="Arial" pitchFamily="34" charset="0"/>
                <a:cs typeface="Arial" pitchFamily="34" charset="0"/>
              </a:rPr>
              <a:t> was a landmark United States Supreme Court case concerning the constitutionality of Executive Order 9066, which ordered Japanese Americans into internment camps during World War II regardless of citizenship.</a:t>
            </a:r>
            <a:br>
              <a:rPr lang="en-US" sz="2000" dirty="0">
                <a:latin typeface="Arial" pitchFamily="34" charset="0"/>
                <a:cs typeface="Arial" pitchFamily="34" charset="0"/>
              </a:rPr>
            </a:br>
            <a:endParaRPr lang="en-US" sz="2000" dirty="0">
              <a:latin typeface="Arial" pitchFamily="34" charset="0"/>
              <a:cs typeface="Arial" pitchFamily="34" charset="0"/>
            </a:endParaRPr>
          </a:p>
          <a:p>
            <a:r>
              <a:rPr lang="en-US" sz="2000" dirty="0" smtClean="0">
                <a:latin typeface="Arial" pitchFamily="34" charset="0"/>
                <a:cs typeface="Arial" pitchFamily="34" charset="0"/>
              </a:rPr>
              <a:t>Some say it was the worst decision in United States history. 6 Justices voted for and 3 against the internment camps. The </a:t>
            </a:r>
            <a:r>
              <a:rPr lang="en-US" sz="2000" dirty="0">
                <a:latin typeface="Arial" pitchFamily="34" charset="0"/>
                <a:cs typeface="Arial" pitchFamily="34" charset="0"/>
              </a:rPr>
              <a:t>opinion, written by Supreme Court justice Hugo Black, held that the need to protect against espionage outweighed Fred Korematsu's individual rights, and the rights of Americans of Japanese descent.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81000"/>
            <a:ext cx="8305800" cy="4678204"/>
          </a:xfrm>
          <a:prstGeom prst="rect">
            <a:avLst/>
          </a:prstGeom>
          <a:noFill/>
        </p:spPr>
        <p:txBody>
          <a:bodyPr wrap="square" rtlCol="0">
            <a:spAutoFit/>
          </a:bodyPr>
          <a:lstStyle/>
          <a:p>
            <a:endParaRPr lang="en-US" sz="2000" dirty="0">
              <a:latin typeface="Arial" pitchFamily="34" charset="0"/>
              <a:cs typeface="Arial" pitchFamily="34" charset="0"/>
            </a:endParaRPr>
          </a:p>
          <a:p>
            <a:r>
              <a:rPr lang="en-US" sz="2000" dirty="0">
                <a:latin typeface="Arial" pitchFamily="34" charset="0"/>
                <a:cs typeface="Arial" pitchFamily="34" charset="0"/>
              </a:rPr>
              <a:t>The Korematsu decision has not been explicitly overturned, although in 2011 the Department of Justice filed official notice, conceding that it was in error, thus erasing the case's value as precedent for interning citizens. </a:t>
            </a:r>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a:p>
            <a:r>
              <a:rPr lang="en-US" sz="2000" dirty="0" smtClean="0">
                <a:latin typeface="Arial" pitchFamily="34" charset="0"/>
                <a:cs typeface="Arial" pitchFamily="34" charset="0"/>
              </a:rPr>
              <a:t>However</a:t>
            </a:r>
            <a:r>
              <a:rPr lang="en-US" sz="2000" dirty="0">
                <a:latin typeface="Arial" pitchFamily="34" charset="0"/>
                <a:cs typeface="Arial" pitchFamily="34" charset="0"/>
              </a:rPr>
              <a:t>, the Court's opinion remains significant both for being the first instance of the Supreme Court applying the strict scrutiny standard to racial discrimination by the government and for being one of only a handful of cases in which the Court held that the government met that standard.</a:t>
            </a:r>
          </a:p>
          <a:p>
            <a:r>
              <a:rPr lang="en-US" sz="2000" dirty="0">
                <a:latin typeface="Arial" pitchFamily="34" charset="0"/>
                <a:cs typeface="Arial" pitchFamily="34" charset="0"/>
              </a:rPr>
              <a:t> </a:t>
            </a:r>
          </a:p>
          <a:p>
            <a:endParaRPr lang="en-US" sz="2000" dirty="0">
              <a:latin typeface="Arial" pitchFamily="34" charset="0"/>
              <a:cs typeface="Arial" pitchFamily="34" charset="0"/>
            </a:endParaRPr>
          </a:p>
          <a:p>
            <a:endParaRPr lang="en-US" sz="20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900223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0"/>
            <a:ext cx="92964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97775" y="1371175"/>
            <a:ext cx="8441425" cy="3646487"/>
          </a:xfrm>
        </p:spPr>
        <p:txBody>
          <a:bodyPr>
            <a:normAutofit/>
          </a:bodyPr>
          <a:lstStyle/>
          <a:p>
            <a:pPr algn="l"/>
            <a:r>
              <a:rPr lang="en-US" sz="3200" dirty="0">
                <a:solidFill>
                  <a:schemeClr val="bg1"/>
                </a:solidFill>
                <a:latin typeface="Arial" pitchFamily="34" charset="0"/>
                <a:cs typeface="Arial" pitchFamily="34" charset="0"/>
              </a:rPr>
              <a:t>“[N]o state shall make or enforce any law . . . which shall deprive any person of life, liberty, or property ... nor deny to any person within its jurisdiction the </a:t>
            </a:r>
            <a:r>
              <a:rPr lang="en-US" sz="3200" i="1" dirty="0">
                <a:solidFill>
                  <a:schemeClr val="bg1"/>
                </a:solidFill>
                <a:latin typeface="Arial" pitchFamily="34" charset="0"/>
                <a:cs typeface="Arial" pitchFamily="34" charset="0"/>
              </a:rPr>
              <a:t>equal protection of the laws</a:t>
            </a:r>
            <a:r>
              <a:rPr lang="en-US" sz="3200" dirty="0">
                <a:solidFill>
                  <a:schemeClr val="bg1"/>
                </a:solidFill>
                <a:latin typeface="Arial" pitchFamily="34" charset="0"/>
                <a:cs typeface="Arial" pitchFamily="34" charset="0"/>
              </a:rPr>
              <a:t>.”</a:t>
            </a:r>
          </a:p>
        </p:txBody>
      </p:sp>
      <p:sp>
        <p:nvSpPr>
          <p:cNvPr id="3" name="TextBox 2"/>
          <p:cNvSpPr txBox="1"/>
          <p:nvPr/>
        </p:nvSpPr>
        <p:spPr>
          <a:xfrm>
            <a:off x="397775" y="609600"/>
            <a:ext cx="7361815" cy="584775"/>
          </a:xfrm>
          <a:prstGeom prst="rect">
            <a:avLst/>
          </a:prstGeom>
          <a:noFill/>
        </p:spPr>
        <p:txBody>
          <a:bodyPr wrap="square" rtlCol="0">
            <a:spAutoFit/>
          </a:bodyPr>
          <a:lstStyle/>
          <a:p>
            <a:r>
              <a:rPr lang="en-US" sz="3200" dirty="0">
                <a:solidFill>
                  <a:schemeClr val="bg1"/>
                </a:solidFill>
                <a:latin typeface="Arial" pitchFamily="34" charset="0"/>
                <a:cs typeface="Arial" pitchFamily="34" charset="0"/>
              </a:rPr>
              <a:t>The Fourteenth Amendment States: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228600"/>
            <a:ext cx="6248400" cy="6278642"/>
          </a:xfrm>
          <a:prstGeom prst="rect">
            <a:avLst/>
          </a:prstGeom>
          <a:noFill/>
        </p:spPr>
        <p:txBody>
          <a:bodyPr wrap="square" rtlCol="0">
            <a:spAutoFit/>
          </a:bodyPr>
          <a:lstStyle/>
          <a:p>
            <a:r>
              <a:rPr lang="en-US" sz="2400" dirty="0">
                <a:latin typeface="Arial" pitchFamily="34" charset="0"/>
                <a:cs typeface="Arial" pitchFamily="34" charset="0"/>
              </a:rPr>
              <a:t>The Fourteenth Amendment guarantees the right to equal protection under the law. </a:t>
            </a:r>
            <a:br>
              <a:rPr lang="en-US" sz="2400" dirty="0">
                <a:latin typeface="Arial" pitchFamily="34" charset="0"/>
                <a:cs typeface="Arial" pitchFamily="34" charset="0"/>
              </a:rPr>
            </a:br>
            <a:endParaRPr lang="en-US" sz="2400" dirty="0">
              <a:latin typeface="Arial" pitchFamily="34" charset="0"/>
              <a:cs typeface="Arial" pitchFamily="34" charset="0"/>
            </a:endParaRPr>
          </a:p>
          <a:p>
            <a:r>
              <a:rPr lang="en-US" sz="2400" dirty="0">
                <a:latin typeface="Arial" pitchFamily="34" charset="0"/>
                <a:cs typeface="Arial" pitchFamily="34" charset="0"/>
              </a:rPr>
              <a:t>The amendment restricts the government; not private individuals/groups.</a:t>
            </a:r>
            <a:br>
              <a:rPr lang="en-US" sz="2400" dirty="0">
                <a:latin typeface="Arial" pitchFamily="34" charset="0"/>
                <a:cs typeface="Arial" pitchFamily="34" charset="0"/>
              </a:rPr>
            </a:br>
            <a:endParaRPr lang="en-US" sz="2400" dirty="0">
              <a:latin typeface="Arial" pitchFamily="34" charset="0"/>
              <a:cs typeface="Arial" pitchFamily="34" charset="0"/>
            </a:endParaRPr>
          </a:p>
          <a:p>
            <a:r>
              <a:rPr lang="en-US" sz="2400" dirty="0">
                <a:latin typeface="Arial" pitchFamily="34" charset="0"/>
                <a:cs typeface="Arial" pitchFamily="34" charset="0"/>
              </a:rPr>
              <a:t>What are some examples of characteristics of people that has resulted in disparate (unequal) treatment by the government? </a:t>
            </a:r>
          </a:p>
          <a:p>
            <a:endParaRPr lang="en-US" sz="2400" dirty="0">
              <a:latin typeface="Arial" pitchFamily="34" charset="0"/>
              <a:cs typeface="Arial" pitchFamily="34" charset="0"/>
            </a:endParaRPr>
          </a:p>
          <a:p>
            <a:pPr lvl="1">
              <a:buFont typeface="Arial" pitchFamily="34" charset="0"/>
              <a:buChar char="•"/>
            </a:pPr>
            <a:r>
              <a:rPr lang="en-US" sz="2400" dirty="0">
                <a:latin typeface="Arial" pitchFamily="34" charset="0"/>
                <a:cs typeface="Arial" pitchFamily="34" charset="0"/>
              </a:rPr>
              <a:t>Race; </a:t>
            </a:r>
          </a:p>
          <a:p>
            <a:pPr lvl="1">
              <a:buFont typeface="Arial" pitchFamily="34" charset="0"/>
              <a:buChar char="•"/>
            </a:pPr>
            <a:r>
              <a:rPr lang="en-US" sz="2400" dirty="0">
                <a:latin typeface="Arial" pitchFamily="34" charset="0"/>
                <a:cs typeface="Arial" pitchFamily="34" charset="0"/>
              </a:rPr>
              <a:t>Ethnicity; </a:t>
            </a:r>
          </a:p>
          <a:p>
            <a:pPr lvl="1">
              <a:buFont typeface="Arial" pitchFamily="34" charset="0"/>
              <a:buChar char="•"/>
            </a:pPr>
            <a:r>
              <a:rPr lang="en-US" sz="2400" dirty="0">
                <a:latin typeface="Arial" pitchFamily="34" charset="0"/>
                <a:cs typeface="Arial" pitchFamily="34" charset="0"/>
              </a:rPr>
              <a:t>Gender (gender orientation, identification </a:t>
            </a:r>
            <a:r>
              <a:rPr lang="en-US" sz="2400" dirty="0" err="1">
                <a:latin typeface="Arial" pitchFamily="34" charset="0"/>
                <a:cs typeface="Arial" pitchFamily="34" charset="0"/>
              </a:rPr>
              <a:t>etc</a:t>
            </a:r>
            <a:r>
              <a:rPr lang="en-US" sz="2400" dirty="0">
                <a:latin typeface="Arial" pitchFamily="34" charset="0"/>
                <a:cs typeface="Arial" pitchFamily="34" charset="0"/>
              </a:rPr>
              <a:t>); </a:t>
            </a:r>
          </a:p>
          <a:p>
            <a:pPr lvl="1">
              <a:buFont typeface="Arial" pitchFamily="34" charset="0"/>
              <a:buChar char="•"/>
            </a:pPr>
            <a:r>
              <a:rPr lang="en-US" sz="2400" dirty="0">
                <a:latin typeface="Arial" pitchFamily="34" charset="0"/>
                <a:cs typeface="Arial" pitchFamily="34" charset="0"/>
              </a:rPr>
              <a:t>Citizenship</a:t>
            </a:r>
          </a:p>
          <a:p>
            <a:pPr lvl="1">
              <a:buFont typeface="Arial" pitchFamily="34" charset="0"/>
              <a:buChar char="•"/>
            </a:pPr>
            <a:r>
              <a:rPr lang="en-US" sz="2400" dirty="0">
                <a:latin typeface="Arial" pitchFamily="34" charset="0"/>
                <a:cs typeface="Arial" pitchFamily="34" charset="0"/>
              </a:rPr>
              <a:t>Residency  </a:t>
            </a:r>
          </a:p>
          <a:p>
            <a:endParaRPr lang="en-US" dirty="0">
              <a:solidFill>
                <a:srgbClr val="000000"/>
              </a:solidFill>
            </a:endParaRPr>
          </a:p>
        </p:txBody>
      </p:sp>
      <p:pic>
        <p:nvPicPr>
          <p:cNvPr id="3" name="Picture 2" descr="78492251.jpg"/>
          <p:cNvPicPr>
            <a:picLocks noChangeAspect="1"/>
          </p:cNvPicPr>
          <p:nvPr/>
        </p:nvPicPr>
        <p:blipFill rotWithShape="1">
          <a:blip r:embed="rId2" cstate="print">
            <a:extLst>
              <a:ext uri="{28A0092B-C50C-407E-A947-70E740481C1C}">
                <a14:useLocalDpi xmlns:a14="http://schemas.microsoft.com/office/drawing/2010/main" val="0"/>
              </a:ext>
            </a:extLst>
          </a:blip>
          <a:srcRect b="-67"/>
          <a:stretch/>
        </p:blipFill>
        <p:spPr>
          <a:xfrm>
            <a:off x="6248400" y="0"/>
            <a:ext cx="28956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 calcmode="lin" valueType="num">
                                      <p:cBhvr additive="base">
                                        <p:cTn id="1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additive="base">
                                        <p:cTn id="1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 calcmode="lin" valueType="num">
                                      <p:cBhvr additive="base">
                                        <p:cTn id="2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1905000"/>
            <a:ext cx="8763000" cy="3539430"/>
          </a:xfrm>
          <a:prstGeom prst="rect">
            <a:avLst/>
          </a:prstGeom>
          <a:noFill/>
        </p:spPr>
        <p:txBody>
          <a:bodyPr wrap="square" rtlCol="0" anchor="ctr">
            <a:spAutoFit/>
          </a:bodyPr>
          <a:lstStyle/>
          <a:p>
            <a:pPr lvl="0"/>
            <a:r>
              <a:rPr lang="en-US" sz="3200" dirty="0">
                <a:latin typeface="Arial" pitchFamily="34" charset="0"/>
                <a:cs typeface="Arial" pitchFamily="34" charset="0"/>
              </a:rPr>
              <a:t>“Individual right to equal treatment” </a:t>
            </a:r>
            <a:endParaRPr lang="en-US" sz="3200" dirty="0" smtClean="0">
              <a:latin typeface="Arial" pitchFamily="34" charset="0"/>
              <a:cs typeface="Arial" pitchFamily="34" charset="0"/>
            </a:endParaRPr>
          </a:p>
          <a:p>
            <a:pPr lvl="0"/>
            <a:endParaRPr lang="en-US" sz="3200" dirty="0">
              <a:latin typeface="Arial" pitchFamily="34" charset="0"/>
              <a:cs typeface="Arial" pitchFamily="34" charset="0"/>
            </a:endParaRPr>
          </a:p>
          <a:p>
            <a:pPr lvl="0"/>
            <a:r>
              <a:rPr lang="en-US" sz="3200" dirty="0" smtClean="0">
                <a:latin typeface="Arial" pitchFamily="34" charset="0"/>
                <a:cs typeface="Arial" pitchFamily="34" charset="0"/>
              </a:rPr>
              <a:t>must </a:t>
            </a:r>
            <a:r>
              <a:rPr lang="en-US" sz="3200" dirty="0">
                <a:latin typeface="Arial" pitchFamily="34" charset="0"/>
                <a:cs typeface="Arial" pitchFamily="34" charset="0"/>
              </a:rPr>
              <a:t>be balanced against the President’s Constitutional duty to protect the security </a:t>
            </a:r>
            <a:endParaRPr lang="en-US" sz="3200" dirty="0" smtClean="0">
              <a:latin typeface="Arial" pitchFamily="34" charset="0"/>
              <a:cs typeface="Arial" pitchFamily="34" charset="0"/>
            </a:endParaRPr>
          </a:p>
          <a:p>
            <a:pPr lvl="0"/>
            <a:r>
              <a:rPr lang="en-US" sz="3200" dirty="0" smtClean="0">
                <a:latin typeface="Arial" pitchFamily="34" charset="0"/>
                <a:cs typeface="Arial" pitchFamily="34" charset="0"/>
              </a:rPr>
              <a:t>of </a:t>
            </a:r>
            <a:r>
              <a:rPr lang="en-US" sz="3200" dirty="0">
                <a:latin typeface="Arial" pitchFamily="34" charset="0"/>
                <a:cs typeface="Arial" pitchFamily="34" charset="0"/>
              </a:rPr>
              <a:t>the country as a whole.</a:t>
            </a:r>
            <a:br>
              <a:rPr lang="en-US" sz="3200" dirty="0">
                <a:latin typeface="Arial" pitchFamily="34" charset="0"/>
                <a:cs typeface="Arial" pitchFamily="34" charset="0"/>
              </a:rPr>
            </a:br>
            <a:endParaRPr lang="en-US" sz="3200" dirty="0">
              <a:latin typeface="Arial" pitchFamily="34" charset="0"/>
              <a:cs typeface="Arial" pitchFamily="34" charset="0"/>
            </a:endParaRPr>
          </a:p>
          <a:p>
            <a:endParaRPr lang="en-US" sz="3200" dirty="0"/>
          </a:p>
        </p:txBody>
      </p:sp>
    </p:spTree>
    <p:extLst>
      <p:ext uri="{BB962C8B-B14F-4D97-AF65-F5344CB8AC3E}">
        <p14:creationId xmlns:p14="http://schemas.microsoft.com/office/powerpoint/2010/main" val="897041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04800"/>
            <a:ext cx="8763000" cy="5509200"/>
          </a:xfrm>
          <a:prstGeom prst="rect">
            <a:avLst/>
          </a:prstGeom>
          <a:noFill/>
        </p:spPr>
        <p:txBody>
          <a:bodyPr wrap="square" rtlCol="0">
            <a:spAutoFit/>
          </a:bodyPr>
          <a:lstStyle/>
          <a:p>
            <a:pPr lvl="0"/>
            <a:r>
              <a:rPr lang="en-US" sz="3200" dirty="0">
                <a:latin typeface="Arial" pitchFamily="34" charset="0"/>
                <a:cs typeface="Arial" pitchFamily="34" charset="0"/>
              </a:rPr>
              <a:t/>
            </a:r>
            <a:br>
              <a:rPr lang="en-US" sz="3200" dirty="0">
                <a:latin typeface="Arial" pitchFamily="34" charset="0"/>
                <a:cs typeface="Arial" pitchFamily="34" charset="0"/>
              </a:rPr>
            </a:br>
            <a:endParaRPr lang="en-US" sz="3200" dirty="0">
              <a:latin typeface="Arial" pitchFamily="34" charset="0"/>
              <a:cs typeface="Arial" pitchFamily="34" charset="0"/>
            </a:endParaRPr>
          </a:p>
          <a:p>
            <a:pPr lvl="0"/>
            <a:r>
              <a:rPr lang="en-US" sz="3200" dirty="0">
                <a:latin typeface="Arial" pitchFamily="34" charset="0"/>
                <a:cs typeface="Arial" pitchFamily="34" charset="0"/>
              </a:rPr>
              <a:t>Article II, Sections 2 &amp; 3 of the Constitution </a:t>
            </a:r>
            <a:r>
              <a:rPr lang="en-US" sz="3200" dirty="0" err="1">
                <a:latin typeface="Arial" pitchFamily="34" charset="0"/>
                <a:cs typeface="Arial" pitchFamily="34" charset="0"/>
              </a:rPr>
              <a:t>state</a:t>
            </a:r>
            <a:r>
              <a:rPr lang="en-US" sz="3200" dirty="0" err="1">
                <a:solidFill>
                  <a:srgbClr val="C00000"/>
                </a:solidFill>
                <a:latin typeface="Arial" pitchFamily="34" charset="0"/>
                <a:cs typeface="Arial" pitchFamily="34" charset="0"/>
              </a:rPr>
              <a:t>:</a:t>
            </a:r>
            <a:r>
              <a:rPr lang="en-US" sz="3200" b="1" i="1" dirty="0" err="1">
                <a:solidFill>
                  <a:srgbClr val="C00000"/>
                </a:solidFill>
                <a:latin typeface="Arial" pitchFamily="34" charset="0"/>
                <a:cs typeface="Arial" pitchFamily="34" charset="0"/>
              </a:rPr>
              <a:t>“The</a:t>
            </a:r>
            <a:r>
              <a:rPr lang="en-US" sz="3200" b="1" i="1" dirty="0">
                <a:solidFill>
                  <a:srgbClr val="C00000"/>
                </a:solidFill>
                <a:latin typeface="Arial" pitchFamily="34" charset="0"/>
                <a:cs typeface="Arial" pitchFamily="34" charset="0"/>
              </a:rPr>
              <a:t> President shall be Commander in Chief of the Army and Navy of the United States, and the militia of the several states when they are called into the service of the United States . . and [the President] shall take care that the laws be faithfully executed.”</a:t>
            </a:r>
          </a:p>
          <a:p>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7200" y="381000"/>
            <a:ext cx="8229600" cy="6019800"/>
          </a:xfrm>
          <a:prstGeom prst="roundRect">
            <a:avLst>
              <a:gd name="adj" fmla="val 4496"/>
            </a:avLst>
          </a:prstGeom>
          <a:no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623813"/>
            <a:ext cx="8153400" cy="5878532"/>
          </a:xfrm>
          <a:prstGeom prst="rect">
            <a:avLst/>
          </a:prstGeom>
          <a:noFill/>
        </p:spPr>
        <p:txBody>
          <a:bodyPr wrap="square" rtlCol="0">
            <a:spAutoFit/>
          </a:bodyPr>
          <a:lstStyle/>
          <a:p>
            <a:pPr marL="573087" lvl="2"/>
            <a:endParaRPr lang="en-US" sz="2400" dirty="0" smtClean="0">
              <a:latin typeface="Arial" pitchFamily="34" charset="0"/>
              <a:cs typeface="Arial" pitchFamily="34" charset="0"/>
            </a:endParaRPr>
          </a:p>
          <a:p>
            <a:pPr lvl="2" indent="-341313">
              <a:buFont typeface="Arial" pitchFamily="34" charset="0"/>
              <a:buChar char="•"/>
            </a:pPr>
            <a:r>
              <a:rPr lang="en-US" sz="2400" dirty="0" smtClean="0">
                <a:latin typeface="Arial" pitchFamily="34" charset="0"/>
                <a:cs typeface="Arial" pitchFamily="34" charset="0"/>
              </a:rPr>
              <a:t>The president is the leader of the “Executive Branch.” Name the other 2 branches. Why have 3?</a:t>
            </a:r>
          </a:p>
          <a:p>
            <a:pPr marL="573087" lvl="2"/>
            <a:endParaRPr lang="en-US" sz="2400" dirty="0" smtClean="0">
              <a:latin typeface="Arial" pitchFamily="34" charset="0"/>
              <a:cs typeface="Arial" pitchFamily="34" charset="0"/>
            </a:endParaRPr>
          </a:p>
          <a:p>
            <a:pPr lvl="2" indent="-341313">
              <a:buFont typeface="Arial" pitchFamily="34" charset="0"/>
              <a:buChar char="•"/>
            </a:pPr>
            <a:r>
              <a:rPr lang="en-US" sz="2400" dirty="0">
                <a:latin typeface="Arial" pitchFamily="34" charset="0"/>
                <a:cs typeface="Arial" pitchFamily="34" charset="0"/>
              </a:rPr>
              <a:t>A purpose of the executive branch to enforce the law;</a:t>
            </a:r>
            <a:r>
              <a:rPr lang="en-US" sz="2400" dirty="0">
                <a:latin typeface="Arial" pitchFamily="34" charset="0"/>
                <a:cs typeface="Arial" pitchFamily="34" charset="0"/>
              </a:rPr>
              <a:t/>
            </a:r>
            <a:br>
              <a:rPr lang="en-US" sz="2400" dirty="0">
                <a:latin typeface="Arial" pitchFamily="34" charset="0"/>
                <a:cs typeface="Arial" pitchFamily="34" charset="0"/>
              </a:rPr>
            </a:br>
            <a:r>
              <a:rPr lang="en-US" sz="2400" dirty="0">
                <a:latin typeface="Arial" pitchFamily="34" charset="0"/>
                <a:cs typeface="Arial" pitchFamily="34" charset="0"/>
              </a:rPr>
              <a:t> </a:t>
            </a:r>
          </a:p>
          <a:p>
            <a:pPr lvl="2" indent="-341313">
              <a:buFont typeface="Arial" pitchFamily="34" charset="0"/>
              <a:buChar char="•"/>
            </a:pPr>
            <a:r>
              <a:rPr lang="en-US" sz="2400" dirty="0">
                <a:latin typeface="Arial" pitchFamily="34" charset="0"/>
                <a:cs typeface="Arial" pitchFamily="34" charset="0"/>
              </a:rPr>
              <a:t>Sections 2 &amp; </a:t>
            </a:r>
            <a:r>
              <a:rPr lang="en-US" sz="2400" dirty="0" smtClean="0">
                <a:latin typeface="Arial" pitchFamily="34" charset="0"/>
                <a:cs typeface="Arial" pitchFamily="34" charset="0"/>
              </a:rPr>
              <a:t>3 a</a:t>
            </a:r>
            <a:r>
              <a:rPr lang="en-US" sz="2400" dirty="0" smtClean="0">
                <a:latin typeface="Arial" pitchFamily="34" charset="0"/>
                <a:cs typeface="Arial" pitchFamily="34" charset="0"/>
              </a:rPr>
              <a:t>llows </a:t>
            </a:r>
            <a:r>
              <a:rPr lang="en-US" sz="2400" dirty="0">
                <a:latin typeface="Arial" pitchFamily="34" charset="0"/>
                <a:cs typeface="Arial" pitchFamily="34" charset="0"/>
              </a:rPr>
              <a:t>the President taking sweeping action to carry out the law;</a:t>
            </a:r>
            <a:br>
              <a:rPr lang="en-US" sz="2400" dirty="0">
                <a:latin typeface="Arial" pitchFamily="34" charset="0"/>
                <a:cs typeface="Arial" pitchFamily="34" charset="0"/>
              </a:rPr>
            </a:br>
            <a:r>
              <a:rPr lang="en-US" sz="2400" dirty="0">
                <a:latin typeface="Arial" pitchFamily="34" charset="0"/>
                <a:cs typeface="Arial" pitchFamily="34" charset="0"/>
              </a:rPr>
              <a:t> </a:t>
            </a:r>
          </a:p>
          <a:p>
            <a:pPr lvl="2" indent="-341313">
              <a:buFont typeface="Arial" pitchFamily="34" charset="0"/>
              <a:buChar char="•"/>
            </a:pPr>
            <a:r>
              <a:rPr lang="en-US" sz="2400" dirty="0">
                <a:latin typeface="Arial" pitchFamily="34" charset="0"/>
                <a:cs typeface="Arial" pitchFamily="34" charset="0"/>
              </a:rPr>
              <a:t>Allows </a:t>
            </a:r>
            <a:r>
              <a:rPr lang="en-US" sz="2400" dirty="0">
                <a:latin typeface="Arial" pitchFamily="34" charset="0"/>
                <a:cs typeface="Arial" pitchFamily="34" charset="0"/>
              </a:rPr>
              <a:t>the President (Commander in Chief) to issue </a:t>
            </a:r>
            <a:r>
              <a:rPr lang="en-US" sz="2400" b="1" dirty="0">
                <a:latin typeface="Arial" pitchFamily="34" charset="0"/>
                <a:cs typeface="Arial" pitchFamily="34" charset="0"/>
              </a:rPr>
              <a:t>Executive Orders </a:t>
            </a:r>
            <a:r>
              <a:rPr lang="en-US" sz="2400" dirty="0">
                <a:latin typeface="Arial" pitchFamily="34" charset="0"/>
                <a:cs typeface="Arial" pitchFamily="34" charset="0"/>
              </a:rPr>
              <a:t>having the force of law - until Congress passes conflicting law or court rescinds the Order</a:t>
            </a:r>
          </a:p>
          <a:p>
            <a:endParaRPr lang="en-US" sz="2400" dirty="0">
              <a:solidFill>
                <a:srgbClr val="000000"/>
              </a:solidFill>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7284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1447800"/>
            <a:ext cx="5479384" cy="2585323"/>
          </a:xfrm>
          <a:prstGeom prst="rect">
            <a:avLst/>
          </a:prstGeom>
          <a:noFill/>
        </p:spPr>
        <p:txBody>
          <a:bodyPr wrap="none" lIns="91440" tIns="45720" rIns="91440" bIns="45720">
            <a:spAutoFit/>
          </a:bodyPr>
          <a:lstStyle/>
          <a:p>
            <a:pPr algn="ctr"/>
            <a:r>
              <a:rPr lang="en-US" sz="5400" dirty="0">
                <a:ln w="0"/>
                <a:gradFill>
                  <a:gsLst>
                    <a:gs pos="21000">
                      <a:srgbClr val="53575C"/>
                    </a:gs>
                    <a:gs pos="88000">
                      <a:srgbClr val="C5C7CA"/>
                    </a:gs>
                  </a:gsLst>
                  <a:lin ang="5400000"/>
                </a:gradFill>
              </a:rPr>
              <a:t>14</a:t>
            </a:r>
            <a:r>
              <a:rPr lang="en-US" sz="5400" baseline="30000" dirty="0">
                <a:ln w="0"/>
                <a:gradFill>
                  <a:gsLst>
                    <a:gs pos="21000">
                      <a:srgbClr val="53575C"/>
                    </a:gs>
                    <a:gs pos="88000">
                      <a:srgbClr val="C5C7CA"/>
                    </a:gs>
                  </a:gsLst>
                  <a:lin ang="5400000"/>
                </a:gradFill>
              </a:rPr>
              <a:t>th</a:t>
            </a:r>
            <a:r>
              <a:rPr lang="en-US" sz="5400" dirty="0">
                <a:ln w="0"/>
                <a:gradFill>
                  <a:gsLst>
                    <a:gs pos="21000">
                      <a:srgbClr val="53575C"/>
                    </a:gs>
                    <a:gs pos="88000">
                      <a:srgbClr val="C5C7CA"/>
                    </a:gs>
                  </a:gsLst>
                  <a:lin ang="5400000"/>
                </a:gradFill>
              </a:rPr>
              <a:t> Amendment </a:t>
            </a:r>
            <a:br>
              <a:rPr lang="en-US" sz="5400" dirty="0">
                <a:ln w="0"/>
                <a:gradFill>
                  <a:gsLst>
                    <a:gs pos="21000">
                      <a:srgbClr val="53575C"/>
                    </a:gs>
                    <a:gs pos="88000">
                      <a:srgbClr val="C5C7CA"/>
                    </a:gs>
                  </a:gsLst>
                  <a:lin ang="5400000"/>
                </a:gradFill>
              </a:rPr>
            </a:br>
            <a:r>
              <a:rPr lang="en-US" sz="5400" dirty="0">
                <a:ln w="0"/>
                <a:gradFill>
                  <a:gsLst>
                    <a:gs pos="21000">
                      <a:srgbClr val="53575C"/>
                    </a:gs>
                    <a:gs pos="88000">
                      <a:srgbClr val="C5C7CA"/>
                    </a:gs>
                  </a:gsLst>
                  <a:lin ang="5400000"/>
                </a:gradFill>
              </a:rPr>
              <a:t>V. </a:t>
            </a:r>
            <a:br>
              <a:rPr lang="en-US" sz="5400" dirty="0">
                <a:ln w="0"/>
                <a:gradFill>
                  <a:gsLst>
                    <a:gs pos="21000">
                      <a:srgbClr val="53575C"/>
                    </a:gs>
                    <a:gs pos="88000">
                      <a:srgbClr val="C5C7CA"/>
                    </a:gs>
                  </a:gsLst>
                  <a:lin ang="5400000"/>
                </a:gradFill>
              </a:rPr>
            </a:br>
            <a:r>
              <a:rPr lang="en-US" sz="5400" dirty="0">
                <a:ln w="0"/>
                <a:gradFill>
                  <a:gsLst>
                    <a:gs pos="21000">
                      <a:srgbClr val="53575C"/>
                    </a:gs>
                    <a:gs pos="88000">
                      <a:srgbClr val="C5C7CA"/>
                    </a:gs>
                  </a:gsLst>
                  <a:lin ang="5400000"/>
                </a:gradFill>
              </a:rPr>
              <a:t>Executive Power</a:t>
            </a:r>
          </a:p>
        </p:txBody>
      </p:sp>
    </p:spTree>
    <p:extLst>
      <p:ext uri="{BB962C8B-B14F-4D97-AF65-F5344CB8AC3E}">
        <p14:creationId xmlns:p14="http://schemas.microsoft.com/office/powerpoint/2010/main" val="15922229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2&quot; unique_id=&quot;13519&quot;&gt;&lt;object type=&quot;3&quot; unique_id=&quot;13520&quot;&gt;&lt;property id=&quot;20148&quot; value=&quot;5&quot;/&gt;&lt;property id=&quot;20300&quot; value=&quot;Slide 1 - &amp;quot;The Fourteenth Amendment to the U.S. Constitution &amp;quot;&quot;/&gt;&lt;property id=&quot;20307&quot; value=&quot;256&quot;/&gt;&lt;/object&gt;&lt;object type=&quot;3&quot; unique_id=&quot;13542&quot;&gt;&lt;property id=&quot;20148&quot; value=&quot;5&quot;/&gt;&lt;property id=&quot;20300&quot; value=&quot;Slide 2 - &amp;quot;Constitution Day Is September 17&amp;quot;&quot;/&gt;&lt;property id=&quot;20307&quot; value=&quot;257&quot;/&gt;&lt;/object&gt;&lt;object type=&quot;3&quot; unique_id=&quot;13543&quot;&gt;&lt;property id=&quot;20148&quot; value=&quot;5&quot;/&gt;&lt;property id=&quot;20300&quot; value=&quot;Slide 3 - &amp;quot;The Constitution:&amp;#x0D;&amp;#x0A;&amp;#x0D;&amp;#x0A;Was drafted by America’s founders as the fundamental law of the nation.&amp;#x0D;&amp;#x0A;&amp;#x0D;&amp;#x0A;Was intended to organiz&quot;/&gt;&lt;property id=&quot;20307&quot; value=&quot;258&quot;/&gt;&lt;/object&gt;&lt;object type=&quot;3&quot; unique_id=&quot;13564&quot;&gt;&lt;property id=&quot;20148&quot; value=&quot;5&quot;/&gt;&lt;property id=&quot;20300&quot; value=&quot;Slide 4 - &amp;quot;“[N]o state shall make or enforce any law . . . which shall deprive any person of life, liberty, or property ... no&quot;/&gt;&lt;property id=&quot;20307&quot; value=&quot;259&quot;/&gt;&lt;/object&gt;&lt;object type=&quot;3&quot; unique_id=&quot;13631&quot;&gt;&lt;property id=&quot;20148&quot; value=&quot;5&quot;/&gt;&lt;property id=&quot;20300&quot; value=&quot;Slide 5&quot;/&gt;&lt;property id=&quot;20307&quot; value=&quot;260&quot;/&gt;&lt;/object&gt;&lt;object type=&quot;3&quot; unique_id=&quot;13632&quot;&gt;&lt;property id=&quot;20148&quot; value=&quot;5&quot;/&gt;&lt;property id=&quot;20300&quot; value=&quot;Slide 6&quot;/&gt;&lt;property id=&quot;20307&quot; value=&quot;261&quot;/&gt;&lt;/object&gt;&lt;object type=&quot;3&quot; unique_id=&quot;13633&quot;&gt;&lt;property id=&quot;20148&quot; value=&quot;5&quot;/&gt;&lt;property id=&quot;20300&quot; value=&quot;Slide 7&quot;/&gt;&lt;property id=&quot;20307&quot; value=&quot;262&quot;/&gt;&lt;/object&gt;&lt;object type=&quot;3&quot; unique_id=&quot;13634&quot;&gt;&lt;property id=&quot;20148&quot; value=&quot;5&quot;/&gt;&lt;property id=&quot;20300&quot; value=&quot;Slide 8&quot;/&gt;&lt;property id=&quot;20307&quot; value=&quot;263&quot;/&gt;&lt;/object&gt;&lt;object type=&quot;3&quot; unique_id=&quot;13635&quot;&gt;&lt;property id=&quot;20148&quot; value=&quot;5&quot;/&gt;&lt;property id=&quot;20300&quot; value=&quot;Slide 9&quot;/&gt;&lt;property id=&quot;20307&quot; value=&quot;264&quot;/&gt;&lt;/object&gt;&lt;object type=&quot;3&quot; unique_id=&quot;13636&quot;&gt;&lt;property id=&quot;20148&quot; value=&quot;5&quot;/&gt;&lt;property id=&quot;20300&quot; value=&quot;Slide 10&quot;/&gt;&lt;property id=&quot;20307&quot; value=&quot;265&quot;/&gt;&lt;/object&gt;&lt;object type=&quot;3&quot; unique_id=&quot;13637&quot;&gt;&lt;property id=&quot;20148&quot; value=&quot;5&quot;/&gt;&lt;property id=&quot;20300&quot; value=&quot;Slide 11&quot;/&gt;&lt;property id=&quot;20307&quot; value=&quot;266&quot;/&gt;&lt;/object&gt;&lt;object type=&quot;3&quot; unique_id=&quot;13638&quot;&gt;&lt;property id=&quot;20148&quot; value=&quot;5&quot;/&gt;&lt;property id=&quot;20300&quot; value=&quot;Slide 12&quot;/&gt;&lt;property id=&quot;20307&quot; value=&quot;267&quot;/&gt;&lt;/object&gt;&lt;object type=&quot;3&quot; unique_id=&quot;13990&quot;&gt;&lt;property id=&quot;20148&quot; value=&quot;5&quot;/&gt;&lt;property id=&quot;20300&quot; value=&quot;Slide 13&quot;/&gt;&lt;property id=&quot;20307&quot; value=&quot;268&quot;/&gt;&lt;/object&gt;&lt;object type=&quot;3&quot; unique_id=&quot;13991&quot;&gt;&lt;property id=&quot;20148&quot; value=&quot;5&quot;/&gt;&lt;property id=&quot;20300&quot; value=&quot;Slide 14&quot;/&gt;&lt;property id=&quot;20307&quot; value=&quot;269&quot;/&gt;&lt;/object&gt;&lt;object type=&quot;3&quot; unique_id=&quot;13992&quot;&gt;&lt;property id=&quot;20148&quot; value=&quot;5&quot;/&gt;&lt;property id=&quot;20300&quot; value=&quot;Slide 19&quot;/&gt;&lt;property id=&quot;20307&quot; value=&quot;270&quot;/&gt;&lt;/object&gt;&lt;object type=&quot;3&quot; unique_id=&quot;13993&quot;&gt;&lt;property id=&quot;20148&quot; value=&quot;5&quot;/&gt;&lt;property id=&quot;20300&quot; value=&quot;Slide 20&quot;/&gt;&lt;property id=&quot;20307&quot; value=&quot;271&quot;/&gt;&lt;/object&gt;&lt;object type=&quot;3&quot; unique_id=&quot;13994&quot;&gt;&lt;property id=&quot;20148&quot; value=&quot;5&quot;/&gt;&lt;property id=&quot;20300&quot; value=&quot;Slide 21&quot;/&gt;&lt;property id=&quot;20307&quot; value=&quot;272&quot;/&gt;&lt;/object&gt;&lt;object type=&quot;3&quot; unique_id=&quot;14072&quot;&gt;&lt;property id=&quot;20148&quot; value=&quot;5&quot;/&gt;&lt;property id=&quot;20300&quot; value=&quot;Slide 15&quot;/&gt;&lt;property id=&quot;20307&quot; value=&quot;273&quot;/&gt;&lt;/object&gt;&lt;object type=&quot;3&quot; unique_id=&quot;14073&quot;&gt;&lt;property id=&quot;20148&quot; value=&quot;5&quot;/&gt;&lt;property id=&quot;20300&quot; value=&quot;Slide 16&quot;/&gt;&lt;property id=&quot;20307&quot; value=&quot;274&quot;/&gt;&lt;/object&gt;&lt;object type=&quot;3&quot; unique_id=&quot;14074&quot;&gt;&lt;property id=&quot;20148&quot; value=&quot;5&quot;/&gt;&lt;property id=&quot;20300&quot; value=&quot;Slide 17&quot;/&gt;&lt;property id=&quot;20307&quot; value=&quot;275&quot;/&gt;&lt;/object&gt;&lt;object type=&quot;3&quot; unique_id=&quot;14075&quot;&gt;&lt;property id=&quot;20148&quot; value=&quot;5&quot;/&gt;&lt;property id=&quot;20300&quot; value=&quot;Slide 18&quot;/&gt;&lt;property id=&quot;20307&quot; value=&quot;276&quot;/&gt;&lt;/object&gt;&lt;/object&gt;&lt;object type=&quot;8&quot; unique_id=&quot;1352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4x3_defaul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x3_default" id="{AA137F14-A8E3-424E-BEB8-E94AA6F39ADF}" vid="{61BBE02C-A4B5-45CA-84D9-56605E5837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TotalTime>
  <Words>1105</Words>
  <Application>Microsoft Office PowerPoint</Application>
  <PresentationFormat>On-screen Show (4:3)</PresentationFormat>
  <Paragraphs>183</Paragraphs>
  <Slides>39</Slides>
  <Notes>8</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Adobe Caslon Pro</vt:lpstr>
      <vt:lpstr>Arial</vt:lpstr>
      <vt:lpstr>Calibri</vt:lpstr>
      <vt:lpstr>Calibri Light</vt:lpstr>
      <vt:lpstr>Impact</vt:lpstr>
      <vt:lpstr>Tahoma</vt:lpstr>
      <vt:lpstr>Office Theme</vt:lpstr>
      <vt:lpstr>1_4x3_default</vt:lpstr>
      <vt:lpstr>The Fourteenth Amendment to the U.S. Constitution </vt:lpstr>
      <vt:lpstr>Constitution Day   September 17</vt:lpstr>
      <vt:lpstr>The Constitution:  Was drafted by America’s founders as the fundamental law of the nation.  Was intended to organize the government and define the rights and responsibilities of citizens and elected representatives.   Guarantees justice and equality under the law for all Americans.  James Madison drafted the Bill of Rights (the first 10 amendments) in 1789 and they were adopted in 1791.</vt:lpstr>
      <vt:lpstr>“[N]o state shall make or enforce any law . . . which shall deprive any person of life, liberty, or property ... nor deny to any person within its jurisdiction the equal protection of the laws.”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Embedded PowerPoint Video</dc:title>
  <dc:creator>PresenterMedia.com</dc:creator>
  <cp:lastModifiedBy>Sarah Nussbaumer</cp:lastModifiedBy>
  <cp:revision>91</cp:revision>
  <dcterms:created xsi:type="dcterms:W3CDTF">2011-08-01T21:17:50Z</dcterms:created>
  <dcterms:modified xsi:type="dcterms:W3CDTF">2016-08-29T18:11:02Z</dcterms:modified>
</cp:coreProperties>
</file>