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notesMasterIdLst>
    <p:notesMasterId r:id="rId28"/>
  </p:notesMasterIdLst>
  <p:sldIdLst>
    <p:sldId id="270" r:id="rId2"/>
    <p:sldId id="256" r:id="rId3"/>
    <p:sldId id="257" r:id="rId4"/>
    <p:sldId id="299" r:id="rId5"/>
    <p:sldId id="271" r:id="rId6"/>
    <p:sldId id="272" r:id="rId7"/>
    <p:sldId id="274" r:id="rId8"/>
    <p:sldId id="273" r:id="rId9"/>
    <p:sldId id="258" r:id="rId10"/>
    <p:sldId id="276" r:id="rId11"/>
    <p:sldId id="277" r:id="rId12"/>
    <p:sldId id="278" r:id="rId13"/>
    <p:sldId id="300" r:id="rId14"/>
    <p:sldId id="302" r:id="rId15"/>
    <p:sldId id="291" r:id="rId16"/>
    <p:sldId id="292" r:id="rId17"/>
    <p:sldId id="259" r:id="rId18"/>
    <p:sldId id="284" r:id="rId19"/>
    <p:sldId id="261" r:id="rId20"/>
    <p:sldId id="286" r:id="rId21"/>
    <p:sldId id="285" r:id="rId22"/>
    <p:sldId id="262" r:id="rId23"/>
    <p:sldId id="287" r:id="rId24"/>
    <p:sldId id="260" r:id="rId25"/>
    <p:sldId id="263" r:id="rId26"/>
    <p:sldId id="264" r:id="rId27"/>
  </p:sldIdLst>
  <p:sldSz cx="9144000" cy="6858000" type="screen4x3"/>
  <p:notesSz cx="6858000" cy="9144000"/>
  <p:custDataLst>
    <p:tags r:id="rId29"/>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60"/>
  </p:normalViewPr>
  <p:slideViewPr>
    <p:cSldViewPr>
      <p:cViewPr varScale="1">
        <p:scale>
          <a:sx n="122" d="100"/>
          <a:sy n="122" d="100"/>
        </p:scale>
        <p:origin x="702" y="96"/>
      </p:cViewPr>
      <p:guideLst>
        <p:guide orient="horz" pos="2160"/>
        <p:guide pos="2880"/>
      </p:guideLst>
    </p:cSldViewPr>
  </p:slideViewPr>
  <p:notesTextViewPr>
    <p:cViewPr>
      <p:scale>
        <a:sx n="100" d="100"/>
        <a:sy n="100" d="100"/>
      </p:scale>
      <p:origin x="0" y="0"/>
    </p:cViewPr>
  </p:notesText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E7021EF-D106-4DA7-98C9-B9944A9CF2A5}" type="datetimeFigureOut">
              <a:rPr lang="en-US"/>
              <a:pPr>
                <a:defRPr/>
              </a:pPr>
              <a:t>8/29/2016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2FE998E-E375-4072-997F-88C0F5765CF4}" type="slidenum">
              <a:rPr lang="en-US" altLang="en-US"/>
              <a:pPr>
                <a:defRPr/>
              </a:pPr>
              <a:t>‹#›</a:t>
            </a:fld>
            <a:endParaRPr lang="en-US" altLang="en-US"/>
          </a:p>
        </p:txBody>
      </p:sp>
    </p:spTree>
    <p:extLst>
      <p:ext uri="{BB962C8B-B14F-4D97-AF65-F5344CB8AC3E}">
        <p14:creationId xmlns:p14="http://schemas.microsoft.com/office/powerpoint/2010/main" val="36640204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Under the laws created and voted upon by the people of the United States of America.</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6EDF84-656E-444D-84A9-21CD1FA2DDDB}"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1276067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solidFill>
                  <a:schemeClr val="accent4">
                    <a:lumMod val="50000"/>
                  </a:schemeClr>
                </a:solidFill>
                <a:latin typeface="Adobe Caslon Pro" panose="0205050205050A020403" pitchFamily="18" charset="0"/>
                <a:cs typeface="Arial" pitchFamily="34" charset="0"/>
              </a:rPr>
              <a:t>In Colonial America, citizens believed their rights were violated under English Rule. The Constitution was drafted in 1787 after the Revolutionary War. American citizens wanted protections for individual rights included in the Constitution.</a:t>
            </a:r>
            <a:endParaRPr 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BE5763E-3CC4-4B6D-86F4-5DF420D53AB7}"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21810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James Madison</a:t>
            </a:r>
          </a:p>
          <a:p>
            <a:endParaRPr lang="en-US"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BC1388-B46D-43D6-8DEF-75C62AC7988A}" type="slidenum">
              <a:rPr lang="en-US" altLang="en-US" smtClean="0">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252863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chemeClr val="bg1"/>
                </a:solidFill>
              </a:rPr>
              <a:t>The Forum in Rome Italy. The authors based the Constitution on principles and traditions dating back to Roman times (____AD). </a:t>
            </a:r>
            <a:r>
              <a:rPr lang="en-US" altLang="en-US"/>
              <a:t/>
            </a:r>
            <a:br>
              <a:rPr lang="en-US" altLang="en-US"/>
            </a:br>
            <a:r>
              <a:rPr lang="en-US" altLang="en-US"/>
              <a:t>Roman law is the legal system of ancient Rome, and the legal developments which occurred before the 7th century AD - when the RomanÐByzantine state adopted Greek as the language of government. The development of Roman law comprises more than a thousand years of jurisprudence - from the Twelve Tables (c. 439 BC) to the Corpus Juris Civilis (AD 529) ordered by Emperor Justinian I. This Roman law, the Justinian Code, was effective in the Eastern Roman (Byzantine) Empire (331-1453), and also served as a basis for legal practice in continental Europe, as well as in Ethiopia, and most former colonies of European nations, including Latin America. </a:t>
            </a:r>
          </a:p>
          <a:p>
            <a:r>
              <a:rPr lang="en-US" altLang="en-US"/>
              <a:t>Historically, "Roman law" also denotes the legal system applied in most of Western Europe, until the end of the 18th century. In Germany, Roman law practice remained longer, having been the Holy Roman Empire (963-1806); thus the great influence upon the civil law systems in Europe. Moreover, the English and North American Common law also were influenced by Roman law, notably in the Latinate legal glossary - stare decisis, culpa in contrahendo, pacta sunt servanda. In contrast, Eastern Europe, though influenced by the Byzantine Empire, was not much influenced by the jurisprudence of the Corpus Juris Civilis; however, they did accept the Roman influence of the Farmer's Law. http://www.crystalinks.com/romelaw.html39</a:t>
            </a:r>
          </a:p>
          <a:p>
            <a:pPr eaLnBrk="1" hangingPunct="1"/>
            <a:r>
              <a:rPr lang="en-US" altLang="en-US"/>
              <a:t> </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367BB0E-5728-4BCD-A9EF-38D499B11D49}" type="slidenum">
              <a:rPr lang="en-US" altLang="en-US" smtClean="0">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1595835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Bill of Rights</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656433-8C9E-4E61-B1BE-1A064ABE2BAA}" type="slidenum">
              <a:rPr lang="en-US" altLang="en-US" smtClean="0">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142626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Constitution Hall, Philadelphia, PA. The room where the founders met and worked on drafting the constitution.</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628EAD-0F95-4F24-B9C6-8C7EC0F5B8B1}" type="slidenum">
              <a:rPr lang="en-US" altLang="en-US" smtClean="0">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73544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lvl="1" eaLnBrk="1" hangingPunct="1">
              <a:spcBef>
                <a:spcPct val="0"/>
              </a:spcBef>
              <a:defRPr/>
            </a:pPr>
            <a:r>
              <a:rPr lang="en-US" altLang="en-US" dirty="0">
                <a:latin typeface="Arial" panose="020B0604020202020204" pitchFamily="34" charset="0"/>
              </a:rPr>
              <a:t>Any citizen can accuse another person of a crime and ask to have the crime investigated and prosecuted by the State. If the State determines that a crime has been committed, the State on behalf of the people represents the victim. </a:t>
            </a:r>
            <a:r>
              <a:rPr lang="en-US" altLang="en-US" dirty="0"/>
              <a:t>Criminal defendants are guaranteed the right to an attorney, and, in some cases, an attorney may be appointed by the court to represent a criminal defendant. </a:t>
            </a:r>
            <a:r>
              <a:rPr lang="en-US" altLang="en-US" sz="1800" dirty="0">
                <a:latin typeface="Franklin Gothic Book" pitchFamily="34" charset="0"/>
              </a:rPr>
              <a:t>Each member is called individually for questioning to determine if he or she is biased for or against the accused. </a:t>
            </a:r>
            <a:br>
              <a:rPr lang="en-US" altLang="en-US" sz="1800" dirty="0">
                <a:latin typeface="Franklin Gothic Book" pitchFamily="34" charset="0"/>
              </a:rPr>
            </a:br>
            <a:endParaRPr lang="en-US" altLang="en-US" sz="1600" dirty="0">
              <a:latin typeface="Franklin Gothic Book" pitchFamily="34" charset="0"/>
            </a:endParaRPr>
          </a:p>
          <a:p>
            <a:pPr lvl="1" eaLnBrk="1" hangingPunct="1">
              <a:spcBef>
                <a:spcPct val="0"/>
              </a:spcBef>
              <a:defRPr/>
            </a:pPr>
            <a:r>
              <a:rPr lang="en-US" altLang="en-US" sz="1800" dirty="0">
                <a:latin typeface="Franklin Gothic Book" pitchFamily="34" charset="0"/>
              </a:rPr>
              <a:t>This process is called </a:t>
            </a:r>
            <a:r>
              <a:rPr lang="en-US" altLang="en-US" sz="1800" i="1" dirty="0" err="1">
                <a:latin typeface="Franklin Gothic Book" pitchFamily="34" charset="0"/>
              </a:rPr>
              <a:t>voire</a:t>
            </a:r>
            <a:r>
              <a:rPr lang="en-US" altLang="en-US" sz="1800" i="1" dirty="0">
                <a:latin typeface="Franklin Gothic Book" pitchFamily="34" charset="0"/>
              </a:rPr>
              <a:t> dire</a:t>
            </a:r>
            <a:r>
              <a:rPr lang="en-US" altLang="en-US" sz="1800" dirty="0">
                <a:latin typeface="Franklin Gothic Book" pitchFamily="34" charset="0"/>
              </a:rPr>
              <a:t> (to speak the truth). </a:t>
            </a:r>
            <a:br>
              <a:rPr lang="en-US" altLang="en-US" sz="1800" dirty="0">
                <a:latin typeface="Franklin Gothic Book" pitchFamily="34" charset="0"/>
              </a:rPr>
            </a:br>
            <a:endParaRPr lang="en-US" altLang="en-US" sz="1600" dirty="0">
              <a:latin typeface="Franklin Gothic Book" pitchFamily="34" charset="0"/>
            </a:endParaRPr>
          </a:p>
          <a:p>
            <a:pPr lvl="1" eaLnBrk="1" hangingPunct="1">
              <a:spcBef>
                <a:spcPct val="0"/>
              </a:spcBef>
              <a:defRPr/>
            </a:pPr>
            <a:r>
              <a:rPr lang="en-US" altLang="en-US" sz="1800" dirty="0">
                <a:latin typeface="Franklin Gothic Book" pitchFamily="34" charset="0"/>
              </a:rPr>
              <a:t>Both sides of a case can remove a juror for no reason until both sides have agreed upon twelve jurors for a criminal trial.  </a:t>
            </a:r>
            <a:br>
              <a:rPr lang="en-US" altLang="en-US" sz="1800" dirty="0">
                <a:latin typeface="Franklin Gothic Book" pitchFamily="34" charset="0"/>
              </a:rPr>
            </a:br>
            <a:endParaRPr lang="en-US" altLang="en-US" sz="1600" dirty="0">
              <a:latin typeface="Franklin Gothic Book" pitchFamily="34" charset="0"/>
            </a:endParaRPr>
          </a:p>
          <a:p>
            <a:pPr lvl="1" eaLnBrk="1" hangingPunct="1">
              <a:spcBef>
                <a:spcPct val="0"/>
              </a:spcBef>
              <a:defRPr/>
            </a:pPr>
            <a:r>
              <a:rPr lang="en-US" altLang="en-US" sz="1800" dirty="0">
                <a:latin typeface="Franklin Gothic Book" pitchFamily="34" charset="0"/>
              </a:rPr>
              <a:t>The intent of </a:t>
            </a:r>
            <a:r>
              <a:rPr lang="en-US" altLang="en-US" sz="1800" i="1" dirty="0" err="1">
                <a:latin typeface="Franklin Gothic Book" pitchFamily="34" charset="0"/>
              </a:rPr>
              <a:t>voire</a:t>
            </a:r>
            <a:r>
              <a:rPr lang="en-US" altLang="en-US" sz="1800" i="1" dirty="0">
                <a:latin typeface="Franklin Gothic Book" pitchFamily="34" charset="0"/>
              </a:rPr>
              <a:t> dire</a:t>
            </a:r>
            <a:r>
              <a:rPr lang="en-US" altLang="en-US" sz="1800" dirty="0">
                <a:latin typeface="Franklin Gothic Book" pitchFamily="34" charset="0"/>
              </a:rPr>
              <a:t> is to select an unbiased and impartial jury. </a:t>
            </a:r>
            <a:endParaRPr lang="en-US" altLang="en-US" sz="1600" dirty="0">
              <a:latin typeface="Franklin Gothic Book" pitchFamily="34" charset="0"/>
            </a:endParaRPr>
          </a:p>
          <a:p>
            <a:pPr>
              <a:defRPr/>
            </a:pPr>
            <a:endParaRPr lang="en-US" altLang="en-US" dirty="0"/>
          </a:p>
          <a:p>
            <a:pPr>
              <a:defRPr/>
            </a:pPr>
            <a:endParaRPr lang="en-US" altLang="en-US" dirty="0">
              <a:latin typeface="Franklin Gothic Book" pitchFamily="34" charset="0"/>
            </a:endParaRPr>
          </a:p>
          <a:p>
            <a:pPr>
              <a:defRPr/>
            </a:pPr>
            <a:endParaRPr 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AD35D8-B501-4927-8587-9F9179301D0B}"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308176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jury of 12 hears the testimony and considers the evidence presented in the trial case. The judge gives the jury instructions about what each side must prove to the jury, and then the jury considers the evidence in private to reach a verdict.  </a:t>
            </a:r>
          </a:p>
          <a:p>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4CA85C-C55E-4AC9-A768-EC07CD016E73}" type="slidenum">
              <a:rPr lang="en-US" altLang="en-US" smtClean="0">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159371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54A6915-4C83-437B-BA36-FA6363F62FDB}" type="datetimeFigureOut">
              <a:rPr lang="en-US"/>
              <a:pPr>
                <a:defRPr/>
              </a:pPr>
              <a:t>8/29/2016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1C3D50-7339-4486-ABD1-583CAE6CD111}" type="slidenum">
              <a:rPr lang="en-US" altLang="en-US"/>
              <a:pPr>
                <a:defRPr/>
              </a:pPr>
              <a:t>‹#›</a:t>
            </a:fld>
            <a:endParaRPr lang="en-US" altLang="en-US"/>
          </a:p>
        </p:txBody>
      </p:sp>
    </p:spTree>
    <p:extLst>
      <p:ext uri="{BB962C8B-B14F-4D97-AF65-F5344CB8AC3E}">
        <p14:creationId xmlns:p14="http://schemas.microsoft.com/office/powerpoint/2010/main" val="419734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BA5D1C8-F80B-4A95-A3CA-2F3A36D69ED9}" type="datetimeFigureOut">
              <a:rPr lang="en-US"/>
              <a:pPr>
                <a:defRPr/>
              </a:pPr>
              <a:t>8/29/2016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2C5C9D-C650-45C4-B31B-CA596243CE77}" type="slidenum">
              <a:rPr lang="en-US" altLang="en-US"/>
              <a:pPr>
                <a:defRPr/>
              </a:pPr>
              <a:t>‹#›</a:t>
            </a:fld>
            <a:endParaRPr lang="en-US" altLang="en-US"/>
          </a:p>
        </p:txBody>
      </p:sp>
    </p:spTree>
    <p:extLst>
      <p:ext uri="{BB962C8B-B14F-4D97-AF65-F5344CB8AC3E}">
        <p14:creationId xmlns:p14="http://schemas.microsoft.com/office/powerpoint/2010/main" val="2217505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80F5478-0FAD-4D20-9BE0-5ABA86A031B8}" type="datetimeFigureOut">
              <a:rPr lang="en-US"/>
              <a:pPr>
                <a:defRPr/>
              </a:pPr>
              <a:t>8/29/2016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AFC350-0692-4456-A0ED-2E00E552C8D2}" type="slidenum">
              <a:rPr lang="en-US" altLang="en-US"/>
              <a:pPr>
                <a:defRPr/>
              </a:pPr>
              <a:t>‹#›</a:t>
            </a:fld>
            <a:endParaRPr lang="en-US" altLang="en-US"/>
          </a:p>
        </p:txBody>
      </p:sp>
    </p:spTree>
    <p:extLst>
      <p:ext uri="{BB962C8B-B14F-4D97-AF65-F5344CB8AC3E}">
        <p14:creationId xmlns:p14="http://schemas.microsoft.com/office/powerpoint/2010/main" val="195588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Questions">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457200" y="274637"/>
            <a:ext cx="8229600" cy="1325563"/>
          </a:xfrm>
          <a:prstGeom prst="rect">
            <a:avLst/>
          </a:prstGeom>
        </p:spPr>
        <p:txBody>
          <a:bodyPr rtlCol="0">
            <a:normAutofit/>
          </a:bodyPr>
          <a:lstStyle/>
          <a:p>
            <a:r>
              <a:rPr lang="en-US"/>
              <a:t>Click to edit Master title style</a:t>
            </a:r>
            <a:endParaRPr lang="en-US" dirty="0"/>
          </a:p>
        </p:txBody>
      </p:sp>
      <p:sp>
        <p:nvSpPr>
          <p:cNvPr id="3" name="Date Placeholder 4"/>
          <p:cNvSpPr>
            <a:spLocks noGrp="1"/>
          </p:cNvSpPr>
          <p:nvPr>
            <p:ph type="dt" sz="half" idx="10"/>
          </p:nvPr>
        </p:nvSpPr>
        <p:spPr/>
        <p:txBody>
          <a:bodyPr/>
          <a:lstStyle>
            <a:lvl1pPr>
              <a:defRPr/>
            </a:lvl1pPr>
          </a:lstStyle>
          <a:p>
            <a:pPr>
              <a:defRPr/>
            </a:pPr>
            <a:fld id="{645278B8-1922-450D-AD97-FAD1A06D6211}" type="datetimeFigureOut">
              <a:rPr lang="en-US"/>
              <a:pPr>
                <a:defRPr/>
              </a:pPr>
              <a:t>8/29/2016</a:t>
            </a:fld>
            <a:endParaRPr lang="en-US"/>
          </a:p>
        </p:txBody>
      </p:sp>
      <p:sp>
        <p:nvSpPr>
          <p:cNvPr id="4" name="Footer Placeholder 5"/>
          <p:cNvSpPr>
            <a:spLocks noGrp="1"/>
          </p:cNvSpPr>
          <p:nvPr>
            <p:ph type="ftr" sz="quarter" idx="11"/>
          </p:nvPr>
        </p:nvSpPr>
        <p:spPr/>
        <p:txBody>
          <a:bodyPr/>
          <a:lstStyle>
            <a:lvl1pPr>
              <a:defRPr/>
            </a:lvl1pPr>
          </a:lstStyle>
          <a:p>
            <a:pPr>
              <a:defRPr/>
            </a:pPr>
            <a:endParaRPr lang="en-US"/>
          </a:p>
        </p:txBody>
      </p:sp>
      <p:sp>
        <p:nvSpPr>
          <p:cNvPr id="5" name="Slide Number Placeholder 6"/>
          <p:cNvSpPr>
            <a:spLocks noGrp="1"/>
          </p:cNvSpPr>
          <p:nvPr>
            <p:ph type="sldNum" sz="quarter" idx="12"/>
          </p:nvPr>
        </p:nvSpPr>
        <p:spPr/>
        <p:txBody>
          <a:bodyPr/>
          <a:lstStyle>
            <a:lvl1pPr>
              <a:defRPr/>
            </a:lvl1pPr>
          </a:lstStyle>
          <a:p>
            <a:pPr>
              <a:defRPr/>
            </a:pPr>
            <a:fld id="{3D7C2647-FA7C-4347-8401-63DF9387DFE8}" type="slidenum">
              <a:rPr lang="en-US" altLang="en-US"/>
              <a:pPr>
                <a:defRPr/>
              </a:pPr>
              <a:t>‹#›</a:t>
            </a:fld>
            <a:endParaRPr lang="en-US" altLang="en-US"/>
          </a:p>
        </p:txBody>
      </p:sp>
    </p:spTree>
    <p:extLst>
      <p:ext uri="{BB962C8B-B14F-4D97-AF65-F5344CB8AC3E}">
        <p14:creationId xmlns:p14="http://schemas.microsoft.com/office/powerpoint/2010/main" val="2411608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2514600" y="1066800"/>
            <a:ext cx="27432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6" name="Content Placeholder 3"/>
          <p:cNvSpPr>
            <a:spLocks noGrp="1"/>
          </p:cNvSpPr>
          <p:nvPr>
            <p:ph sz="half" idx="2"/>
          </p:nvPr>
        </p:nvSpPr>
        <p:spPr>
          <a:xfrm>
            <a:off x="5349923" y="1066800"/>
            <a:ext cx="3336878" cy="2362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9" name="Content Placeholder 2"/>
          <p:cNvSpPr>
            <a:spLocks noGrp="1"/>
          </p:cNvSpPr>
          <p:nvPr>
            <p:ph sz="half" idx="14"/>
          </p:nvPr>
        </p:nvSpPr>
        <p:spPr>
          <a:xfrm>
            <a:off x="2514600" y="3581400"/>
            <a:ext cx="27432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Content Placeholder 3"/>
          <p:cNvSpPr>
            <a:spLocks noGrp="1"/>
          </p:cNvSpPr>
          <p:nvPr>
            <p:ph sz="half" idx="15"/>
          </p:nvPr>
        </p:nvSpPr>
        <p:spPr>
          <a:xfrm>
            <a:off x="5349923" y="3581400"/>
            <a:ext cx="3336878" cy="24384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1" name="Title Placeholder 1"/>
          <p:cNvSpPr>
            <a:spLocks noGrp="1"/>
          </p:cNvSpPr>
          <p:nvPr>
            <p:ph type="title"/>
          </p:nvPr>
        </p:nvSpPr>
        <p:spPr>
          <a:xfrm>
            <a:off x="2514600" y="274637"/>
            <a:ext cx="6172200" cy="792163"/>
          </a:xfrm>
          <a:prstGeom prst="rect">
            <a:avLst/>
          </a:prstGeom>
        </p:spPr>
        <p:txBody>
          <a:bodyPr rtlCol="0">
            <a:normAutofit/>
          </a:bodyPr>
          <a:lstStyle/>
          <a:p>
            <a:r>
              <a:rPr lang="en-US"/>
              <a:t>Click to edit Master title style</a:t>
            </a:r>
            <a:endParaRPr lang="en-US" dirty="0"/>
          </a:p>
        </p:txBody>
      </p:sp>
      <p:sp>
        <p:nvSpPr>
          <p:cNvPr id="7" name="Footer Placeholder 2"/>
          <p:cNvSpPr>
            <a:spLocks noGrp="1"/>
          </p:cNvSpPr>
          <p:nvPr>
            <p:ph type="ftr" sz="quarter" idx="16"/>
          </p:nvPr>
        </p:nvSpPr>
        <p:spPr/>
        <p:txBody>
          <a:bodyPr/>
          <a:lstStyle>
            <a:lvl1pPr>
              <a:defRPr/>
            </a:lvl1pPr>
          </a:lstStyle>
          <a:p>
            <a:pPr>
              <a:defRPr/>
            </a:pPr>
            <a:endParaRPr lang="en-US"/>
          </a:p>
        </p:txBody>
      </p:sp>
      <p:sp>
        <p:nvSpPr>
          <p:cNvPr id="8" name="Slide Number Placeholder 3"/>
          <p:cNvSpPr>
            <a:spLocks noGrp="1"/>
          </p:cNvSpPr>
          <p:nvPr>
            <p:ph type="sldNum" sz="quarter" idx="17"/>
          </p:nvPr>
        </p:nvSpPr>
        <p:spPr/>
        <p:txBody>
          <a:bodyPr/>
          <a:lstStyle>
            <a:lvl1pPr>
              <a:defRPr/>
            </a:lvl1pPr>
          </a:lstStyle>
          <a:p>
            <a:pPr>
              <a:defRPr/>
            </a:pPr>
            <a:fld id="{00E14C4F-B103-4905-8AF2-8F1133B795C6}" type="slidenum">
              <a:rPr lang="en-US" altLang="en-US"/>
              <a:pPr>
                <a:defRPr/>
              </a:pPr>
              <a:t>‹#›</a:t>
            </a:fld>
            <a:endParaRPr lang="en-US" altLang="en-US"/>
          </a:p>
        </p:txBody>
      </p:sp>
    </p:spTree>
    <p:extLst>
      <p:ext uri="{BB962C8B-B14F-4D97-AF65-F5344CB8AC3E}">
        <p14:creationId xmlns:p14="http://schemas.microsoft.com/office/powerpoint/2010/main" val="725755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4EB950A-7200-471F-9D68-85BDDBDF9D4A}" type="datetimeFigureOut">
              <a:rPr lang="en-US"/>
              <a:pPr>
                <a:defRPr/>
              </a:pPr>
              <a:t>8/29/2016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2977C6-905A-47AC-BAAA-3AB6C08733D3}" type="slidenum">
              <a:rPr lang="en-US" altLang="en-US"/>
              <a:pPr>
                <a:defRPr/>
              </a:pPr>
              <a:t>‹#›</a:t>
            </a:fld>
            <a:endParaRPr lang="en-US" altLang="en-US"/>
          </a:p>
        </p:txBody>
      </p:sp>
    </p:spTree>
    <p:extLst>
      <p:ext uri="{BB962C8B-B14F-4D97-AF65-F5344CB8AC3E}">
        <p14:creationId xmlns:p14="http://schemas.microsoft.com/office/powerpoint/2010/main" val="134071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58DCFCE-68BF-4720-B844-2946D9CF4826}" type="datetimeFigureOut">
              <a:rPr lang="en-US"/>
              <a:pPr>
                <a:defRPr/>
              </a:pPr>
              <a:t>8/29/2016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03BE3D-1E5A-44CB-9CDB-14290AF15440}" type="slidenum">
              <a:rPr lang="en-US" altLang="en-US"/>
              <a:pPr>
                <a:defRPr/>
              </a:pPr>
              <a:t>‹#›</a:t>
            </a:fld>
            <a:endParaRPr lang="en-US" altLang="en-US"/>
          </a:p>
        </p:txBody>
      </p:sp>
    </p:spTree>
    <p:extLst>
      <p:ext uri="{BB962C8B-B14F-4D97-AF65-F5344CB8AC3E}">
        <p14:creationId xmlns:p14="http://schemas.microsoft.com/office/powerpoint/2010/main" val="136931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A7E87FC-D697-4B7F-B022-5A0FC2240A54}" type="datetimeFigureOut">
              <a:rPr lang="en-US"/>
              <a:pPr>
                <a:defRPr/>
              </a:pPr>
              <a:t>8/29/2016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F09310-34E5-41B6-9A75-A0DD99A3B9BD}" type="slidenum">
              <a:rPr lang="en-US" altLang="en-US"/>
              <a:pPr>
                <a:defRPr/>
              </a:pPr>
              <a:t>‹#›</a:t>
            </a:fld>
            <a:endParaRPr lang="en-US" altLang="en-US"/>
          </a:p>
        </p:txBody>
      </p:sp>
    </p:spTree>
    <p:extLst>
      <p:ext uri="{BB962C8B-B14F-4D97-AF65-F5344CB8AC3E}">
        <p14:creationId xmlns:p14="http://schemas.microsoft.com/office/powerpoint/2010/main" val="164702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1CDDE45-FE07-45EF-A9C8-BB3D237D1938}" type="datetimeFigureOut">
              <a:rPr lang="en-US"/>
              <a:pPr>
                <a:defRPr/>
              </a:pPr>
              <a:t>8/29/2016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919615-52B9-45B2-B19A-471C20F18AD3}" type="slidenum">
              <a:rPr lang="en-US" altLang="en-US"/>
              <a:pPr>
                <a:defRPr/>
              </a:pPr>
              <a:t>‹#›</a:t>
            </a:fld>
            <a:endParaRPr lang="en-US" altLang="en-US"/>
          </a:p>
        </p:txBody>
      </p:sp>
    </p:spTree>
    <p:extLst>
      <p:ext uri="{BB962C8B-B14F-4D97-AF65-F5344CB8AC3E}">
        <p14:creationId xmlns:p14="http://schemas.microsoft.com/office/powerpoint/2010/main" val="1319579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AC0991A-628F-4F99-96C1-63D3DA326FB7}" type="datetimeFigureOut">
              <a:rPr lang="en-US"/>
              <a:pPr>
                <a:defRPr/>
              </a:pPr>
              <a:t>8/29/2016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A54B270-D8FE-41D3-B79D-72A8FB975897}" type="slidenum">
              <a:rPr lang="en-US" altLang="en-US"/>
              <a:pPr>
                <a:defRPr/>
              </a:pPr>
              <a:t>‹#›</a:t>
            </a:fld>
            <a:endParaRPr lang="en-US" altLang="en-US"/>
          </a:p>
        </p:txBody>
      </p:sp>
    </p:spTree>
    <p:extLst>
      <p:ext uri="{BB962C8B-B14F-4D97-AF65-F5344CB8AC3E}">
        <p14:creationId xmlns:p14="http://schemas.microsoft.com/office/powerpoint/2010/main" val="765399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031DC77-8BFB-43DF-9FB6-620CDC83E691}" type="datetimeFigureOut">
              <a:rPr lang="en-US"/>
              <a:pPr>
                <a:defRPr/>
              </a:pPr>
              <a:t>8/29/2016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2911C6D-DFE4-4D68-83B3-3F1AE7A2DB2C}" type="slidenum">
              <a:rPr lang="en-US" altLang="en-US"/>
              <a:pPr>
                <a:defRPr/>
              </a:pPr>
              <a:t>‹#›</a:t>
            </a:fld>
            <a:endParaRPr lang="en-US" altLang="en-US"/>
          </a:p>
        </p:txBody>
      </p:sp>
    </p:spTree>
    <p:extLst>
      <p:ext uri="{BB962C8B-B14F-4D97-AF65-F5344CB8AC3E}">
        <p14:creationId xmlns:p14="http://schemas.microsoft.com/office/powerpoint/2010/main" val="190222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8FBC6B3-7D6A-49CD-8544-DF68284EFF90}" type="datetimeFigureOut">
              <a:rPr lang="en-US"/>
              <a:pPr>
                <a:defRPr/>
              </a:pPr>
              <a:t>8/29/2016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9E5164-077D-4C29-936C-F139C3049DDE}" type="slidenum">
              <a:rPr lang="en-US" altLang="en-US"/>
              <a:pPr>
                <a:defRPr/>
              </a:pPr>
              <a:t>‹#›</a:t>
            </a:fld>
            <a:endParaRPr lang="en-US" altLang="en-US"/>
          </a:p>
        </p:txBody>
      </p:sp>
    </p:spTree>
    <p:extLst>
      <p:ext uri="{BB962C8B-B14F-4D97-AF65-F5344CB8AC3E}">
        <p14:creationId xmlns:p14="http://schemas.microsoft.com/office/powerpoint/2010/main" val="404045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A853AA-F1E3-4A86-AE44-24EB1ED3BCAF}" type="datetimeFigureOut">
              <a:rPr lang="en-US"/>
              <a:pPr>
                <a:defRPr/>
              </a:pPr>
              <a:t>8/29/2016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236A86-5A30-4216-802C-4A8BA0C8ECCE}" type="slidenum">
              <a:rPr lang="en-US" altLang="en-US"/>
              <a:pPr>
                <a:defRPr/>
              </a:pPr>
              <a:t>‹#›</a:t>
            </a:fld>
            <a:endParaRPr lang="en-US" altLang="en-US"/>
          </a:p>
        </p:txBody>
      </p:sp>
    </p:spTree>
    <p:extLst>
      <p:ext uri="{BB962C8B-B14F-4D97-AF65-F5344CB8AC3E}">
        <p14:creationId xmlns:p14="http://schemas.microsoft.com/office/powerpoint/2010/main" val="290928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F842B84-83F7-4616-AF97-EC2FAF496771}" type="datetimeFigureOut">
              <a:rPr lang="en-US"/>
              <a:pPr>
                <a:defRPr/>
              </a:pPr>
              <a:t>8/29/2016</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5D07CF7-76AB-4BED-92A4-AD186A51BD5D}" type="slidenum">
              <a:rPr lang="en-US" altLang="en-US"/>
              <a:pPr>
                <a:defRPr/>
              </a:pPr>
              <a:t>‹#›</a:t>
            </a:fld>
            <a:endParaRPr lang="en-US" altLang="en-US"/>
          </a:p>
        </p:txBody>
      </p:sp>
      <p:pic>
        <p:nvPicPr>
          <p:cNvPr id="1031" name="Picture 6"/>
          <p:cNvPicPr>
            <a:picLocks noChangeAspect="1"/>
          </p:cNvPicPr>
          <p:nvPr userDrawn="1"/>
        </p:nvPicPr>
        <p:blipFill>
          <a:blip r:embed="rId15" cstate="screen">
            <a:extLst>
              <a:ext uri="{28A0092B-C50C-407E-A947-70E740481C1C}">
                <a14:useLocalDpi xmlns:a14="http://schemas.microsoft.com/office/drawing/2010/main"/>
              </a:ext>
            </a:extLst>
          </a:blip>
          <a:srcRect t="61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nn.com/videos/justice/2015/01/29/orig-how-trial-jury-selection-works.cnn"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5175250"/>
            <a:ext cx="9144000" cy="16827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itle 1"/>
          <p:cNvSpPr txBox="1">
            <a:spLocks/>
          </p:cNvSpPr>
          <p:nvPr/>
        </p:nvSpPr>
        <p:spPr>
          <a:xfrm>
            <a:off x="0" y="5414963"/>
            <a:ext cx="9144000" cy="1062037"/>
          </a:xfrm>
          <a:prstGeom prst="rect">
            <a:avLst/>
          </a:prstGeom>
        </p:spPr>
        <p:txBody>
          <a:bodyPr anchor="b">
            <a:normAutofit fontScale="90000" lnSpcReduction="10000"/>
          </a:bodyPr>
          <a:lstStyle/>
          <a:p>
            <a:pPr algn="ctr" eaLnBrk="1" fontAlgn="auto" hangingPunct="1">
              <a:spcAft>
                <a:spcPts val="0"/>
              </a:spcAft>
              <a:defRPr/>
            </a:pPr>
            <a:r>
              <a:rPr lang="en-US" sz="3600" dirty="0">
                <a:solidFill>
                  <a:schemeClr val="bg1"/>
                </a:solidFill>
                <a:ea typeface="+mj-ea"/>
              </a:rPr>
              <a:t>Constitution Day reminds us of our important protections and rights under law.</a:t>
            </a:r>
            <a:endParaRPr lang="en-US" sz="3600" dirty="0">
              <a:solidFill>
                <a:schemeClr val="bg1">
                  <a:lumMod val="85000"/>
                </a:schemeClr>
              </a:solidFill>
              <a:ea typeface="+mj-ea"/>
            </a:endParaRPr>
          </a:p>
        </p:txBody>
      </p:sp>
      <p:sp>
        <p:nvSpPr>
          <p:cNvPr id="6" name="Rectangle 5"/>
          <p:cNvSpPr/>
          <p:nvPr/>
        </p:nvSpPr>
        <p:spPr>
          <a:xfrm>
            <a:off x="0" y="0"/>
            <a:ext cx="6393480" cy="696780"/>
          </a:xfrm>
          <a:prstGeom prst="rect">
            <a:avLst/>
          </a:prstGeom>
          <a:gradFill flip="none" rotWithShape="1">
            <a:gsLst>
              <a:gs pos="17000">
                <a:srgbClr val="002060"/>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6242050" y="0"/>
            <a:ext cx="2901950" cy="6969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9" name="Title 2"/>
          <p:cNvSpPr>
            <a:spLocks noGrp="1"/>
          </p:cNvSpPr>
          <p:nvPr>
            <p:ph type="title"/>
          </p:nvPr>
        </p:nvSpPr>
        <p:spPr>
          <a:xfrm>
            <a:off x="701675" y="-152400"/>
            <a:ext cx="8364538" cy="1000125"/>
          </a:xfrm>
        </p:spPr>
        <p:txBody>
          <a:bodyPr/>
          <a:lstStyle/>
          <a:p>
            <a:pPr algn="r" eaLnBrk="1" hangingPunct="1"/>
            <a:r>
              <a:rPr lang="en-US" altLang="en-US" sz="3200">
                <a:solidFill>
                  <a:schemeClr val="bg1"/>
                </a:solidFill>
                <a:latin typeface="Arial" panose="020B0604020202020204" pitchFamily="34" charset="0"/>
                <a:cs typeface="Arial" panose="020B0604020202020204" pitchFamily="34" charset="0"/>
              </a:rPr>
              <a:t>Constitution Day   September 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175" y="4187825"/>
            <a:ext cx="7823200" cy="2308225"/>
          </a:xfrm>
          <a:prstGeom prst="rect">
            <a:avLst/>
          </a:prstGeom>
          <a:noFill/>
        </p:spPr>
        <p:txBody>
          <a:bodyPr>
            <a:spAutoFit/>
          </a:bodyPr>
          <a:lstStyle/>
          <a:p>
            <a:pPr lvl="1" eaLnBrk="1" fontAlgn="auto" hangingPunct="1">
              <a:spcBef>
                <a:spcPts val="0"/>
              </a:spcBef>
              <a:spcAft>
                <a:spcPts val="0"/>
              </a:spcAft>
              <a:defRPr/>
            </a:pPr>
            <a:r>
              <a:rPr lang="en-US" sz="2400" dirty="0"/>
              <a:t>Men and women serve as jurors and must: </a:t>
            </a:r>
          </a:p>
          <a:p>
            <a:pPr marL="800100" lvl="1" indent="-342900" eaLnBrk="1" fontAlgn="auto" hangingPunct="1">
              <a:spcBef>
                <a:spcPts val="0"/>
              </a:spcBef>
              <a:spcAft>
                <a:spcPts val="0"/>
              </a:spcAft>
              <a:buFont typeface="+mj-lt"/>
              <a:buAutoNum type="arabicPeriod"/>
              <a:defRPr/>
            </a:pPr>
            <a:r>
              <a:rPr lang="en-US" sz="2400" dirty="0"/>
              <a:t>Be American citizens</a:t>
            </a:r>
          </a:p>
          <a:p>
            <a:pPr marL="800100" lvl="1" indent="-342900" eaLnBrk="1" fontAlgn="auto" hangingPunct="1">
              <a:spcBef>
                <a:spcPts val="0"/>
              </a:spcBef>
              <a:spcAft>
                <a:spcPts val="0"/>
              </a:spcAft>
              <a:buFont typeface="+mj-lt"/>
              <a:buAutoNum type="arabicPeriod"/>
              <a:defRPr/>
            </a:pPr>
            <a:r>
              <a:rPr lang="en-US" sz="2400" dirty="0"/>
              <a:t>Speak English</a:t>
            </a:r>
          </a:p>
          <a:p>
            <a:pPr marL="800100" lvl="1" indent="-342900" eaLnBrk="1" fontAlgn="auto" hangingPunct="1">
              <a:spcBef>
                <a:spcPts val="0"/>
              </a:spcBef>
              <a:spcAft>
                <a:spcPts val="0"/>
              </a:spcAft>
              <a:buFont typeface="+mj-lt"/>
              <a:buAutoNum type="arabicPeriod"/>
              <a:defRPr/>
            </a:pPr>
            <a:r>
              <a:rPr lang="en-US" sz="2400" dirty="0"/>
              <a:t>Live in the county where the trial is held</a:t>
            </a:r>
          </a:p>
          <a:p>
            <a:pPr marL="800100" lvl="1" indent="-342900" eaLnBrk="1" fontAlgn="auto" hangingPunct="1">
              <a:spcBef>
                <a:spcPts val="0"/>
              </a:spcBef>
              <a:spcAft>
                <a:spcPts val="0"/>
              </a:spcAft>
              <a:buFont typeface="+mj-lt"/>
              <a:buAutoNum type="arabicPeriod"/>
              <a:defRPr/>
            </a:pPr>
            <a:r>
              <a:rPr lang="en-US" sz="2400" dirty="0"/>
              <a:t>Be 18 years of age or older</a:t>
            </a:r>
          </a:p>
          <a:p>
            <a:pPr marL="800100" lvl="1" indent="-342900" eaLnBrk="1" fontAlgn="auto" hangingPunct="1">
              <a:spcBef>
                <a:spcPts val="0"/>
              </a:spcBef>
              <a:spcAft>
                <a:spcPts val="0"/>
              </a:spcAft>
              <a:buFont typeface="+mj-lt"/>
              <a:buAutoNum type="arabicPeriod"/>
              <a:defRPr/>
            </a:pPr>
            <a:r>
              <a:rPr lang="en-US" sz="2400" dirty="0"/>
              <a:t>Have no prior felony convictions. </a:t>
            </a:r>
          </a:p>
        </p:txBody>
      </p:sp>
      <p:pic>
        <p:nvPicPr>
          <p:cNvPr id="21507" name="Picture 1"/>
          <p:cNvPicPr>
            <a:picLocks noChangeAspect="1"/>
          </p:cNvPicPr>
          <p:nvPr/>
        </p:nvPicPr>
        <p:blipFill>
          <a:blip r:embed="rId2">
            <a:extLst>
              <a:ext uri="{28A0092B-C50C-407E-A947-70E740481C1C}">
                <a14:useLocalDpi xmlns:a14="http://schemas.microsoft.com/office/drawing/2010/main"/>
              </a:ext>
            </a:extLst>
          </a:blip>
          <a:srcRect t="43620" b="2"/>
          <a:stretch>
            <a:fillRect/>
          </a:stretch>
        </p:blipFill>
        <p:spPr bwMode="auto">
          <a:xfrm>
            <a:off x="923925" y="14288"/>
            <a:ext cx="72961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p:cNvSpPr txBox="1">
            <a:spLocks noChangeArrowheads="1"/>
          </p:cNvSpPr>
          <p:nvPr/>
        </p:nvSpPr>
        <p:spPr bwMode="auto">
          <a:xfrm>
            <a:off x="777875" y="3429000"/>
            <a:ext cx="81216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en-US" sz="4000">
                <a:latin typeface="Arial" panose="020B0604020202020204" pitchFamily="34" charset="0"/>
              </a:rPr>
              <a:t>Rules About Jurors</a:t>
            </a:r>
          </a:p>
          <a:p>
            <a:pPr eaLnBrk="1" hangingPunct="1">
              <a:lnSpc>
                <a:spcPct val="100000"/>
              </a:lnSpc>
              <a:spcBef>
                <a:spcPct val="0"/>
              </a:spcBef>
              <a:buFontTx/>
              <a:buNone/>
            </a:pPr>
            <a:endParaRPr lang="en-US" altLang="en-US" sz="40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473075" y="393700"/>
            <a:ext cx="8121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4000">
                <a:latin typeface="Franklin Gothic Book" panose="020B0503020102020204" pitchFamily="34" charset="0"/>
              </a:rPr>
              <a:t>How to Pick a Jury</a:t>
            </a:r>
          </a:p>
        </p:txBody>
      </p:sp>
      <p:sp>
        <p:nvSpPr>
          <p:cNvPr id="22531" name="TextBox 4"/>
          <p:cNvSpPr txBox="1">
            <a:spLocks noChangeArrowheads="1"/>
          </p:cNvSpPr>
          <p:nvPr/>
        </p:nvSpPr>
        <p:spPr bwMode="auto">
          <a:xfrm>
            <a:off x="0" y="1455738"/>
            <a:ext cx="3475038"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3429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Tx/>
              <a:buNone/>
            </a:pPr>
            <a:r>
              <a:rPr lang="en-US" altLang="en-US">
                <a:latin typeface="Arial" panose="020B0604020202020204" pitchFamily="34" charset="0"/>
              </a:rPr>
              <a:t>Jurors are selected randomly from a</a:t>
            </a:r>
            <a:br>
              <a:rPr lang="en-US" altLang="en-US">
                <a:latin typeface="Arial" panose="020B0604020202020204" pitchFamily="34" charset="0"/>
              </a:rPr>
            </a:br>
            <a:r>
              <a:rPr lang="en-US" altLang="en-US">
                <a:latin typeface="Arial" panose="020B0604020202020204" pitchFamily="34" charset="0"/>
              </a:rPr>
              <a:t>jury pool.</a:t>
            </a:r>
          </a:p>
          <a:p>
            <a:pPr lvl="1" eaLnBrk="1" hangingPunct="1">
              <a:lnSpc>
                <a:spcPct val="100000"/>
              </a:lnSpc>
              <a:spcBef>
                <a:spcPct val="0"/>
              </a:spcBef>
              <a:buFontTx/>
              <a:buNone/>
            </a:pPr>
            <a:endParaRPr lang="en-US" altLang="en-US">
              <a:latin typeface="Arial" panose="020B0604020202020204" pitchFamily="34" charset="0"/>
            </a:endParaRPr>
          </a:p>
          <a:p>
            <a:pPr lvl="1" eaLnBrk="1" hangingPunct="1">
              <a:lnSpc>
                <a:spcPct val="100000"/>
              </a:lnSpc>
              <a:spcBef>
                <a:spcPct val="0"/>
              </a:spcBef>
              <a:buFontTx/>
              <a:buNone/>
            </a:pPr>
            <a:r>
              <a:rPr lang="en-US" altLang="en-US">
                <a:latin typeface="Arial" panose="020B0604020202020204" pitchFamily="34" charset="0"/>
              </a:rPr>
              <a:t>Voire Dire </a:t>
            </a:r>
            <a:r>
              <a:rPr lang="en-US" altLang="en-US" i="1">
                <a:latin typeface="Franklin Gothic Book" panose="020B0503020102020204" pitchFamily="34" charset="0"/>
              </a:rPr>
              <a:t>(to speak the truth) is used to </a:t>
            </a:r>
            <a:r>
              <a:rPr lang="en-US" altLang="en-US">
                <a:latin typeface="Franklin Gothic Book" panose="020B0503020102020204" pitchFamily="34" charset="0"/>
              </a:rPr>
              <a:t/>
            </a:r>
            <a:br>
              <a:rPr lang="en-US" altLang="en-US">
                <a:latin typeface="Franklin Gothic Book" panose="020B0503020102020204" pitchFamily="34" charset="0"/>
              </a:rPr>
            </a:br>
            <a:endParaRPr lang="en-US" altLang="en-US">
              <a:latin typeface="Arial" panose="020B0604020202020204" pitchFamily="34" charset="0"/>
            </a:endParaRPr>
          </a:p>
          <a:p>
            <a:pPr lvl="2" eaLnBrk="1" hangingPunct="1"/>
            <a:r>
              <a:rPr lang="en-US" altLang="en-US" sz="2400">
                <a:latin typeface="Arial" panose="020B0604020202020204" pitchFamily="34" charset="0"/>
              </a:rPr>
              <a:t>Check Bias</a:t>
            </a:r>
          </a:p>
          <a:p>
            <a:pPr lvl="2" eaLnBrk="1" hangingPunct="1"/>
            <a:r>
              <a:rPr lang="en-US" altLang="en-US" sz="2400">
                <a:latin typeface="Arial" panose="020B0604020202020204" pitchFamily="34" charset="0"/>
              </a:rPr>
              <a:t>Pre-emptory Challenges</a:t>
            </a:r>
          </a:p>
          <a:p>
            <a:pPr lvl="2" eaLnBrk="1" hangingPunct="1"/>
            <a:r>
              <a:rPr lang="en-US" altLang="en-US" sz="2400">
                <a:latin typeface="Arial" panose="020B0604020202020204" pitchFamily="34" charset="0"/>
              </a:rPr>
              <a:t>Challenges for Cause </a:t>
            </a:r>
          </a:p>
          <a:p>
            <a:pPr lvl="1" eaLnBrk="1" hangingPunct="1">
              <a:lnSpc>
                <a:spcPct val="100000"/>
              </a:lnSpc>
              <a:spcBef>
                <a:spcPct val="0"/>
              </a:spcBef>
              <a:buFontTx/>
              <a:buNone/>
            </a:pPr>
            <a:endParaRPr lang="en-US" altLang="en-US" sz="3200">
              <a:latin typeface="Arial" panose="020B0604020202020204" pitchFamily="34" charset="0"/>
            </a:endParaRPr>
          </a:p>
        </p:txBody>
      </p:sp>
      <p:pic>
        <p:nvPicPr>
          <p:cNvPr id="22532" name="Picture 1"/>
          <p:cNvPicPr>
            <a:picLocks noChangeAspect="1"/>
          </p:cNvPicPr>
          <p:nvPr/>
        </p:nvPicPr>
        <p:blipFill>
          <a:blip r:embed="rId2" cstate="screen">
            <a:extLst>
              <a:ext uri="{28A0092B-C50C-407E-A947-70E740481C1C}">
                <a14:useLocalDpi xmlns:a14="http://schemas.microsoft.com/office/drawing/2010/main"/>
              </a:ext>
            </a:extLst>
          </a:blip>
          <a:srcRect l="32570" t="17520" b="5026"/>
          <a:stretch>
            <a:fillRect/>
          </a:stretch>
        </p:blipFill>
        <p:spPr bwMode="auto">
          <a:xfrm>
            <a:off x="3475038" y="1455738"/>
            <a:ext cx="5668962"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1231900" y="317500"/>
            <a:ext cx="6813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3600">
                <a:latin typeface="Franklin Gothic Book" panose="020B0503020102020204" pitchFamily="34" charset="0"/>
              </a:rPr>
              <a:t>What Jurors Hear</a:t>
            </a:r>
          </a:p>
        </p:txBody>
      </p:sp>
      <p:sp>
        <p:nvSpPr>
          <p:cNvPr id="23555" name="TextBox 2"/>
          <p:cNvSpPr txBox="1">
            <a:spLocks noChangeArrowheads="1"/>
          </p:cNvSpPr>
          <p:nvPr/>
        </p:nvSpPr>
        <p:spPr bwMode="auto">
          <a:xfrm>
            <a:off x="777875" y="5099050"/>
            <a:ext cx="70580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buFont typeface="Arial" panose="020B0604020202020204" pitchFamily="34" charset="0"/>
              <a:buNone/>
            </a:pPr>
            <a:r>
              <a:rPr lang="en-US" altLang="en-US" sz="2000" dirty="0">
                <a:latin typeface="Arial" panose="020B0604020202020204" pitchFamily="34" charset="0"/>
              </a:rPr>
              <a:t>Trials include opening statements, examination and cross examination of witnesses, other evidence such as documents, things from the scene of the </a:t>
            </a:r>
            <a:r>
              <a:rPr lang="en-US" altLang="en-US" sz="2000" dirty="0" smtClean="0">
                <a:latin typeface="Arial" panose="020B0604020202020204" pitchFamily="34" charset="0"/>
              </a:rPr>
              <a:t>crime, fingerprints</a:t>
            </a:r>
            <a:r>
              <a:rPr lang="en-US" altLang="en-US" sz="2000" dirty="0">
                <a:latin typeface="Arial" panose="020B0604020202020204" pitchFamily="34" charset="0"/>
              </a:rPr>
              <a:t>, samples, video, tape recordings, closing arguments and jury instructions.</a:t>
            </a:r>
          </a:p>
          <a:p>
            <a:pPr lvl="1" eaLnBrk="1" hangingPunct="1">
              <a:lnSpc>
                <a:spcPct val="100000"/>
              </a:lnSpc>
              <a:spcBef>
                <a:spcPct val="0"/>
              </a:spcBef>
              <a:buFontTx/>
              <a:buNone/>
            </a:pPr>
            <a:endParaRPr lang="en-US" altLang="en-US" sz="2000" dirty="0">
              <a:latin typeface="Franklin Gothic Book" panose="020B0503020102020204" pitchFamily="34" charset="0"/>
            </a:endParaRPr>
          </a:p>
          <a:p>
            <a:pPr lvl="1" eaLnBrk="1" hangingPunct="1">
              <a:lnSpc>
                <a:spcPct val="100000"/>
              </a:lnSpc>
              <a:spcBef>
                <a:spcPct val="0"/>
              </a:spcBef>
              <a:buFontTx/>
              <a:buNone/>
            </a:pPr>
            <a:endParaRPr lang="en-US" altLang="en-US" sz="2000" dirty="0">
              <a:latin typeface="Franklin Gothic Book" panose="020B0503020102020204" pitchFamily="34" charset="0"/>
            </a:endParaRPr>
          </a:p>
          <a:p>
            <a:pPr lvl="1" eaLnBrk="1" hangingPunct="1">
              <a:lnSpc>
                <a:spcPct val="100000"/>
              </a:lnSpc>
              <a:spcBef>
                <a:spcPct val="0"/>
              </a:spcBef>
              <a:buFontTx/>
              <a:buNone/>
            </a:pPr>
            <a:endParaRPr lang="en-US" altLang="en-US" sz="2000" dirty="0">
              <a:latin typeface="Franklin Gothic Book" panose="020B0503020102020204" pitchFamily="34" charset="0"/>
            </a:endParaRPr>
          </a:p>
        </p:txBody>
      </p:sp>
      <p:pic>
        <p:nvPicPr>
          <p:cNvPr id="23556" name="Picture 4" descr="78479965.jpg"/>
          <p:cNvPicPr>
            <a:picLocks noChangeAspect="1"/>
          </p:cNvPicPr>
          <p:nvPr/>
        </p:nvPicPr>
        <p:blipFill>
          <a:blip r:embed="rId2">
            <a:extLst>
              <a:ext uri="{28A0092B-C50C-407E-A947-70E740481C1C}">
                <a14:useLocalDpi xmlns:a14="http://schemas.microsoft.com/office/drawing/2010/main"/>
              </a:ext>
            </a:extLst>
          </a:blip>
          <a:srcRect t="12376"/>
          <a:stretch>
            <a:fillRect/>
          </a:stretch>
        </p:blipFill>
        <p:spPr bwMode="auto">
          <a:xfrm>
            <a:off x="1358900" y="1025525"/>
            <a:ext cx="6426200" cy="376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Placeholder 2"/>
          <p:cNvSpPr>
            <a:spLocks noGrp="1"/>
          </p:cNvSpPr>
          <p:nvPr>
            <p:ph type="body" idx="1"/>
          </p:nvPr>
        </p:nvSpPr>
        <p:spPr>
          <a:xfrm>
            <a:off x="320676" y="2366470"/>
            <a:ext cx="7970180" cy="2287587"/>
          </a:xfrm>
        </p:spPr>
        <p:txBody>
          <a:bodyPr/>
          <a:lstStyle/>
          <a:p>
            <a:pPr lvl="1" eaLnBrk="1" hangingPunct="1"/>
            <a:r>
              <a:rPr lang="en-US" altLang="en-US" sz="2800" b="1" i="1" dirty="0">
                <a:solidFill>
                  <a:schemeClr val="tx1"/>
                </a:solidFill>
                <a:latin typeface="Arial" panose="020B0604020202020204" pitchFamily="34" charset="0"/>
                <a:cs typeface="Arial" panose="020B0604020202020204" pitchFamily="34" charset="0"/>
              </a:rPr>
              <a:t>All members of the jury must agree </a:t>
            </a:r>
            <a:r>
              <a:rPr lang="en-US" altLang="en-US" sz="2800" dirty="0">
                <a:solidFill>
                  <a:schemeClr val="tx1"/>
                </a:solidFill>
                <a:latin typeface="Arial" panose="020B0604020202020204" pitchFamily="34" charset="0"/>
                <a:cs typeface="Arial" panose="020B0604020202020204" pitchFamily="34" charset="0"/>
              </a:rPr>
              <a:t>on guilt or innocence or the defendant goes free.</a:t>
            </a:r>
          </a:p>
          <a:p>
            <a:pPr lvl="1" eaLnBrk="1" hangingPunct="1"/>
            <a:r>
              <a:rPr lang="en-US" altLang="en-US" sz="2800" dirty="0">
                <a:solidFill>
                  <a:schemeClr val="tx1"/>
                </a:solidFill>
                <a:latin typeface="Arial" panose="020B0604020202020204" pitchFamily="34" charset="0"/>
                <a:cs typeface="Arial" panose="020B0604020202020204" pitchFamily="34" charset="0"/>
              </a:rPr>
              <a:t> </a:t>
            </a:r>
          </a:p>
          <a:p>
            <a:pPr lvl="1" eaLnBrk="1" hangingPunct="1"/>
            <a:r>
              <a:rPr lang="en-US" altLang="en-US" sz="2800" dirty="0">
                <a:solidFill>
                  <a:schemeClr val="tx1"/>
                </a:solidFill>
                <a:latin typeface="Arial" panose="020B0604020202020204" pitchFamily="34" charset="0"/>
                <a:cs typeface="Arial" panose="020B0604020202020204" pitchFamily="34" charset="0"/>
              </a:rPr>
              <a:t>Jury verdicts can be appealed.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143" y="4187950"/>
            <a:ext cx="7886700" cy="278845"/>
          </a:xfrm>
        </p:spPr>
        <p:txBody>
          <a:bodyPr/>
          <a:lstStyle/>
          <a:p>
            <a:r>
              <a:rPr lang="en-US" sz="1600" b="1" dirty="0">
                <a:hlinkClick r:id="rId2"/>
              </a:rPr>
              <a:t>CNN-Jury Trial Selection Video</a:t>
            </a:r>
            <a:endParaRPr lang="en-US" sz="1600" b="1" dirty="0"/>
          </a:p>
        </p:txBody>
      </p:sp>
      <p:sp>
        <p:nvSpPr>
          <p:cNvPr id="4" name="Title 1"/>
          <p:cNvSpPr txBox="1">
            <a:spLocks/>
          </p:cNvSpPr>
          <p:nvPr/>
        </p:nvSpPr>
        <p:spPr bwMode="auto">
          <a:xfrm>
            <a:off x="628650" y="539750"/>
            <a:ext cx="78867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hangingPunct="1"/>
            <a:r>
              <a:rPr lang="en-US" altLang="en-US" sz="3200" dirty="0">
                <a:latin typeface="Arial" panose="020B0604020202020204" pitchFamily="34" charset="0"/>
                <a:cs typeface="Arial" panose="020B0604020202020204" pitchFamily="34" charset="0"/>
              </a:rPr>
              <a:t>Jury Selection Video CNN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364" y="971104"/>
            <a:ext cx="4493271" cy="2888531"/>
          </a:xfrm>
          <a:prstGeom prst="rect">
            <a:avLst/>
          </a:prstGeom>
        </p:spPr>
      </p:pic>
    </p:spTree>
    <p:extLst>
      <p:ext uri="{BB962C8B-B14F-4D97-AF65-F5344CB8AC3E}">
        <p14:creationId xmlns:p14="http://schemas.microsoft.com/office/powerpoint/2010/main" val="1414354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1"/>
          <p:cNvSpPr txBox="1">
            <a:spLocks noChangeArrowheads="1"/>
          </p:cNvSpPr>
          <p:nvPr/>
        </p:nvSpPr>
        <p:spPr bwMode="auto">
          <a:xfrm>
            <a:off x="473075" y="393700"/>
            <a:ext cx="8121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4000" dirty="0">
                <a:solidFill>
                  <a:schemeClr val="accent2">
                    <a:lumMod val="50000"/>
                  </a:schemeClr>
                </a:solidFill>
                <a:latin typeface="Adobe Caslon Pro" panose="0205050205050A020403" pitchFamily="18" charset="0"/>
              </a:rPr>
              <a:t>In Roman Times….</a:t>
            </a:r>
          </a:p>
        </p:txBody>
      </p:sp>
      <p:sp>
        <p:nvSpPr>
          <p:cNvPr id="3" name="TextBox 2"/>
          <p:cNvSpPr txBox="1">
            <a:spLocks noChangeArrowheads="1"/>
          </p:cNvSpPr>
          <p:nvPr/>
        </p:nvSpPr>
        <p:spPr bwMode="auto">
          <a:xfrm>
            <a:off x="398463" y="2517775"/>
            <a:ext cx="7834312"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eaLnBrk="1" hangingPunct="1">
              <a:defRPr/>
            </a:pPr>
            <a:r>
              <a:rPr lang="en-US" altLang="en-US" sz="3200" dirty="0">
                <a:solidFill>
                  <a:schemeClr val="accent2">
                    <a:lumMod val="50000"/>
                  </a:schemeClr>
                </a:solidFill>
                <a:latin typeface="Adobe Caslon Pro" panose="0205050205050A020403" pitchFamily="18" charset="0"/>
              </a:rPr>
              <a:t>BUT</a:t>
            </a:r>
            <a:r>
              <a:rPr lang="is-IS" altLang="en-US" sz="3200" dirty="0">
                <a:solidFill>
                  <a:schemeClr val="accent2">
                    <a:lumMod val="50000"/>
                  </a:schemeClr>
                </a:solidFill>
                <a:latin typeface="Adobe Caslon Pro" panose="0205050205050A020403" pitchFamily="18" charset="0"/>
              </a:rPr>
              <a:t>…. Juries in Roman Times were not like juries now. </a:t>
            </a:r>
          </a:p>
          <a:p>
            <a:pPr lvl="1" eaLnBrk="1" hangingPunct="1">
              <a:defRPr/>
            </a:pPr>
            <a:endParaRPr lang="is-IS" altLang="en-US" sz="3200" dirty="0">
              <a:solidFill>
                <a:schemeClr val="accent2">
                  <a:lumMod val="50000"/>
                </a:schemeClr>
              </a:solidFill>
              <a:latin typeface="Adobe Caslon Pro" panose="0205050205050A020403" pitchFamily="18" charset="0"/>
            </a:endParaRPr>
          </a:p>
          <a:p>
            <a:pPr marL="914400" lvl="1" indent="-457200" eaLnBrk="1" hangingPunct="1">
              <a:buFont typeface="Arial" panose="020B0604020202020204" pitchFamily="34" charset="0"/>
              <a:buChar char="•"/>
              <a:defRPr/>
            </a:pPr>
            <a:r>
              <a:rPr lang="en-US" altLang="en-US" sz="3200" dirty="0">
                <a:solidFill>
                  <a:schemeClr val="accent2">
                    <a:lumMod val="50000"/>
                  </a:schemeClr>
                </a:solidFill>
                <a:latin typeface="Adobe Caslon Pro" panose="0205050205050A020403" pitchFamily="18" charset="0"/>
              </a:rPr>
              <a:t>There were 40-60 jurors.  </a:t>
            </a:r>
          </a:p>
          <a:p>
            <a:pPr marL="914400" lvl="1" indent="-457200" eaLnBrk="1" hangingPunct="1">
              <a:buFont typeface="Arial" panose="020B0604020202020204" pitchFamily="34" charset="0"/>
              <a:buChar char="•"/>
              <a:defRPr/>
            </a:pPr>
            <a:r>
              <a:rPr lang="en-US" altLang="en-US" sz="3200" dirty="0">
                <a:solidFill>
                  <a:schemeClr val="accent2">
                    <a:lumMod val="50000"/>
                  </a:schemeClr>
                </a:solidFill>
                <a:latin typeface="Adobe Caslon Pro" panose="0205050205050A020403" pitchFamily="18" charset="0"/>
              </a:rPr>
              <a:t>Only men from the upper classes of society could serve as jurors.</a:t>
            </a:r>
          </a:p>
          <a:p>
            <a:pPr marL="914400" lvl="1" indent="-457200" eaLnBrk="1" hangingPunct="1">
              <a:buFont typeface="Arial" panose="020B0604020202020204" pitchFamily="34" charset="0"/>
              <a:buChar char="•"/>
              <a:defRPr/>
            </a:pPr>
            <a:r>
              <a:rPr lang="en-US" altLang="en-US" sz="3200" dirty="0">
                <a:solidFill>
                  <a:schemeClr val="accent2">
                    <a:lumMod val="50000"/>
                  </a:schemeClr>
                </a:solidFill>
                <a:latin typeface="Adobe Caslon Pro" panose="0205050205050A020403" pitchFamily="18" charset="0"/>
              </a:rPr>
              <a:t>Jurors were chosen by lot.  </a:t>
            </a:r>
            <a:br>
              <a:rPr lang="en-US" altLang="en-US" sz="3200" dirty="0">
                <a:solidFill>
                  <a:schemeClr val="accent2">
                    <a:lumMod val="50000"/>
                  </a:schemeClr>
                </a:solidFill>
                <a:latin typeface="Adobe Caslon Pro" panose="0205050205050A020403" pitchFamily="18" charset="0"/>
              </a:rPr>
            </a:br>
            <a:endParaRPr lang="en-US" altLang="en-US" sz="3200" dirty="0">
              <a:solidFill>
                <a:schemeClr val="accent2">
                  <a:lumMod val="50000"/>
                </a:schemeClr>
              </a:solidFill>
              <a:latin typeface="Adobe Caslon Pro" panose="0205050205050A020403" pitchFamily="18" charset="0"/>
            </a:endParaRPr>
          </a:p>
          <a:p>
            <a:pPr lvl="1" eaLnBrk="1" hangingPunct="1">
              <a:defRPr/>
            </a:pPr>
            <a:endParaRPr lang="en-US" altLang="en-US" dirty="0">
              <a:latin typeface="Franklin Gothic Book"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Box 2"/>
          <p:cNvSpPr txBox="1">
            <a:spLocks noChangeArrowheads="1"/>
          </p:cNvSpPr>
          <p:nvPr/>
        </p:nvSpPr>
        <p:spPr bwMode="auto">
          <a:xfrm>
            <a:off x="473075" y="393700"/>
            <a:ext cx="8121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4000" dirty="0">
                <a:solidFill>
                  <a:schemeClr val="accent2">
                    <a:lumMod val="50000"/>
                  </a:schemeClr>
                </a:solidFill>
                <a:latin typeface="Adobe Caslon Pro" panose="0205050205050A020403" pitchFamily="18" charset="0"/>
              </a:rPr>
              <a:t>In Roman Times….</a:t>
            </a:r>
          </a:p>
        </p:txBody>
      </p:sp>
      <p:sp>
        <p:nvSpPr>
          <p:cNvPr id="6" name="TextBox 5"/>
          <p:cNvSpPr txBox="1">
            <a:spLocks noChangeArrowheads="1"/>
          </p:cNvSpPr>
          <p:nvPr/>
        </p:nvSpPr>
        <p:spPr bwMode="auto">
          <a:xfrm>
            <a:off x="-57150" y="2441575"/>
            <a:ext cx="8878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914400" lvl="1" indent="-457200" eaLnBrk="1" hangingPunct="1">
              <a:buFont typeface="Arial" panose="020B0604020202020204" pitchFamily="34" charset="0"/>
              <a:buChar char="•"/>
              <a:defRPr/>
            </a:pPr>
            <a:r>
              <a:rPr lang="en-US" altLang="en-US" sz="3200" dirty="0" smtClean="0">
                <a:solidFill>
                  <a:schemeClr val="accent2">
                    <a:lumMod val="50000"/>
                  </a:schemeClr>
                </a:solidFill>
                <a:latin typeface="Adobe Caslon Pro" panose="0205050205050A020403" pitchFamily="18" charset="0"/>
              </a:rPr>
              <a:t>Only </a:t>
            </a:r>
            <a:r>
              <a:rPr lang="en-US" altLang="en-US" sz="3200" dirty="0">
                <a:solidFill>
                  <a:schemeClr val="accent2">
                    <a:lumMod val="50000"/>
                  </a:schemeClr>
                </a:solidFill>
                <a:latin typeface="Adobe Caslon Pro" panose="0205050205050A020403" pitchFamily="18" charset="0"/>
              </a:rPr>
              <a:t>a majority vote was required.  </a:t>
            </a:r>
          </a:p>
          <a:p>
            <a:pPr marL="914400" lvl="1" indent="-457200" eaLnBrk="1" hangingPunct="1">
              <a:buFont typeface="Arial" panose="020B0604020202020204" pitchFamily="34" charset="0"/>
              <a:buChar char="•"/>
              <a:defRPr/>
            </a:pPr>
            <a:r>
              <a:rPr lang="en-US" altLang="en-US" sz="3200" dirty="0">
                <a:solidFill>
                  <a:schemeClr val="accent2">
                    <a:lumMod val="50000"/>
                  </a:schemeClr>
                </a:solidFill>
                <a:latin typeface="Adobe Caslon Pro" panose="0205050205050A020403" pitchFamily="18" charset="0"/>
              </a:rPr>
              <a:t>Persons found guilty of the crime could not appeal the jury verdict.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4960938" y="930275"/>
            <a:ext cx="3584575" cy="5245100"/>
          </a:xfrm>
          <a:prstGeom prst="roundRect">
            <a:avLst/>
          </a:prstGeom>
          <a:gradFill>
            <a:gsLst>
              <a:gs pos="0">
                <a:schemeClr val="accent4">
                  <a:lumMod val="75000"/>
                </a:schemeClr>
              </a:gs>
              <a:gs pos="50000">
                <a:schemeClr val="accent4">
                  <a:lumMod val="75000"/>
                  <a:alpha val="20000"/>
                </a:schemeClr>
              </a:gs>
              <a:gs pos="100000">
                <a:schemeClr val="bg1">
                  <a:alpha val="2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2" name="Rounded Rectangle 1"/>
          <p:cNvSpPr/>
          <p:nvPr/>
        </p:nvSpPr>
        <p:spPr>
          <a:xfrm>
            <a:off x="625475" y="930275"/>
            <a:ext cx="3584575" cy="5245100"/>
          </a:xfrm>
          <a:prstGeom prst="roundRect">
            <a:avLst/>
          </a:prstGeom>
          <a:gradFill>
            <a:gsLst>
              <a:gs pos="0">
                <a:schemeClr val="accent4">
                  <a:lumMod val="75000"/>
                </a:schemeClr>
              </a:gs>
              <a:gs pos="50000">
                <a:schemeClr val="accent4">
                  <a:lumMod val="75000"/>
                  <a:alpha val="20000"/>
                </a:schemeClr>
              </a:gs>
              <a:gs pos="100000">
                <a:schemeClr val="bg1">
                  <a:alpha val="2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60" name="Content Placeholder 59"/>
          <p:cNvSpPr>
            <a:spLocks noGrp="1"/>
          </p:cNvSpPr>
          <p:nvPr>
            <p:ph sz="half" idx="1"/>
          </p:nvPr>
        </p:nvSpPr>
        <p:spPr>
          <a:xfrm>
            <a:off x="4926013" y="1270000"/>
            <a:ext cx="3619500" cy="5160963"/>
          </a:xfrm>
        </p:spPr>
        <p:txBody>
          <a:bodyPr rtlCol="0">
            <a:normAutofit lnSpcReduction="10000"/>
          </a:bodyPr>
          <a:lstStyle/>
          <a:p>
            <a:pPr marL="0" indent="0" algn="ctr" eaLnBrk="1" fontAlgn="auto" hangingPunct="1">
              <a:spcAft>
                <a:spcPts val="0"/>
              </a:spcAft>
              <a:buFont typeface="Arial" panose="020B0604020202020204" pitchFamily="34" charset="0"/>
              <a:buNone/>
              <a:defRPr/>
            </a:pPr>
            <a:r>
              <a:rPr sz="3200" dirty="0">
                <a:solidFill>
                  <a:schemeClr val="bg1"/>
                </a:solidFill>
                <a:latin typeface="Arial" pitchFamily="34" charset="0"/>
                <a:cs typeface="Arial" pitchFamily="34" charset="0"/>
              </a:rPr>
              <a:t>Jury picked by “</a:t>
            </a:r>
            <a:r>
              <a:rPr sz="3200" dirty="0" err="1">
                <a:solidFill>
                  <a:schemeClr val="bg1"/>
                </a:solidFill>
                <a:latin typeface="Arial" pitchFamily="34" charset="0"/>
                <a:cs typeface="Arial" pitchFamily="34" charset="0"/>
              </a:rPr>
              <a:t>voire</a:t>
            </a:r>
            <a:r>
              <a:rPr sz="3200" dirty="0">
                <a:solidFill>
                  <a:schemeClr val="bg1"/>
                </a:solidFill>
                <a:latin typeface="Arial" pitchFamily="34" charset="0"/>
                <a:cs typeface="Arial" pitchFamily="34" charset="0"/>
              </a:rPr>
              <a:t> dire”</a:t>
            </a:r>
            <a:r>
              <a:rPr lang="en-US" sz="3200" dirty="0">
                <a:solidFill>
                  <a:schemeClr val="bg1"/>
                </a:solidFill>
                <a:latin typeface="Arial" pitchFamily="34" charset="0"/>
                <a:cs typeface="Arial" pitchFamily="34" charset="0"/>
              </a:rPr>
              <a:t/>
            </a:r>
            <a:br>
              <a:rPr lang="en-US" sz="3200" dirty="0">
                <a:solidFill>
                  <a:schemeClr val="bg1"/>
                </a:solidFill>
                <a:latin typeface="Arial" pitchFamily="34" charset="0"/>
                <a:cs typeface="Arial" pitchFamily="34" charset="0"/>
              </a:rPr>
            </a:br>
            <a:r>
              <a:rPr lang="en-US" sz="1800" dirty="0">
                <a:solidFill>
                  <a:schemeClr val="bg1"/>
                </a:solidFill>
                <a:latin typeface="Arial" pitchFamily="34" charset="0"/>
                <a:cs typeface="Arial" pitchFamily="34" charset="0"/>
              </a:rPr>
              <a:t>(</a:t>
            </a:r>
            <a:r>
              <a:rPr lang="en-US" sz="1800" i="1" dirty="0">
                <a:solidFill>
                  <a:schemeClr val="bg1"/>
                </a:solidFill>
                <a:latin typeface="Arial" pitchFamily="34" charset="0"/>
                <a:cs typeface="Arial" pitchFamily="34" charset="0"/>
              </a:rPr>
              <a:t>To speak the truth)</a:t>
            </a:r>
          </a:p>
          <a:p>
            <a:pPr marL="0" indent="0" algn="ctr" eaLnBrk="1" fontAlgn="auto" hangingPunct="1">
              <a:spcAft>
                <a:spcPts val="0"/>
              </a:spcAft>
              <a:buFont typeface="Arial" panose="020B0604020202020204" pitchFamily="34" charset="0"/>
              <a:buNone/>
              <a:defRPr/>
            </a:pPr>
            <a:endParaRPr sz="1800" dirty="0">
              <a:solidFill>
                <a:schemeClr val="bg1"/>
              </a:solidFill>
              <a:latin typeface="Arial" pitchFamily="34" charset="0"/>
              <a:cs typeface="Arial" pitchFamily="34" charset="0"/>
            </a:endParaRPr>
          </a:p>
          <a:p>
            <a:pPr marL="480060" indent="-342900" eaLnBrk="1" fontAlgn="auto" hangingPunct="1">
              <a:spcBef>
                <a:spcPts val="0"/>
              </a:spcBef>
              <a:spcAft>
                <a:spcPts val="0"/>
              </a:spcAft>
              <a:defRPr/>
            </a:pPr>
            <a:r>
              <a:rPr dirty="0">
                <a:latin typeface="Arial" pitchFamily="34" charset="0"/>
                <a:cs typeface="Arial" pitchFamily="34" charset="0"/>
              </a:rPr>
              <a:t>Questioning to determine suitability and qualifications and to identify bias</a:t>
            </a:r>
            <a:endParaRPr lang="en-US" dirty="0">
              <a:latin typeface="Arial" pitchFamily="34" charset="0"/>
              <a:cs typeface="Arial" pitchFamily="34" charset="0"/>
            </a:endParaRPr>
          </a:p>
          <a:p>
            <a:pPr marL="137160" indent="0" eaLnBrk="1" fontAlgn="auto" hangingPunct="1">
              <a:spcBef>
                <a:spcPts val="0"/>
              </a:spcBef>
              <a:spcAft>
                <a:spcPts val="0"/>
              </a:spcAft>
              <a:buFont typeface="Arial" panose="020B0604020202020204" pitchFamily="34" charset="0"/>
              <a:buNone/>
              <a:defRPr/>
            </a:pPr>
            <a:endParaRPr dirty="0">
              <a:latin typeface="Arial" pitchFamily="34" charset="0"/>
              <a:cs typeface="Arial" pitchFamily="34" charset="0"/>
            </a:endParaRPr>
          </a:p>
          <a:p>
            <a:pPr marL="480060" indent="-342900" eaLnBrk="1" fontAlgn="auto" hangingPunct="1">
              <a:spcBef>
                <a:spcPts val="0"/>
              </a:spcBef>
              <a:spcAft>
                <a:spcPts val="600"/>
              </a:spcAft>
              <a:defRPr/>
            </a:pPr>
            <a:r>
              <a:rPr lang="en-US" dirty="0">
                <a:latin typeface="Arial" pitchFamily="34" charset="0"/>
                <a:cs typeface="Arial" pitchFamily="34" charset="0"/>
              </a:rPr>
              <a:t>Impartiality, neutral, fair, disinterested, objective</a:t>
            </a:r>
          </a:p>
          <a:p>
            <a:pPr eaLnBrk="1" fontAlgn="auto" hangingPunct="1">
              <a:spcAft>
                <a:spcPts val="0"/>
              </a:spcAft>
              <a:defRPr/>
            </a:pPr>
            <a:endParaRPr dirty="0"/>
          </a:p>
        </p:txBody>
      </p:sp>
      <p:sp>
        <p:nvSpPr>
          <p:cNvPr id="59" name="Content Placeholder 58"/>
          <p:cNvSpPr>
            <a:spLocks noGrp="1"/>
          </p:cNvSpPr>
          <p:nvPr>
            <p:ph sz="half" idx="14"/>
          </p:nvPr>
        </p:nvSpPr>
        <p:spPr>
          <a:xfrm>
            <a:off x="711200" y="1247775"/>
            <a:ext cx="3414713" cy="3813175"/>
          </a:xfrm>
        </p:spPr>
        <p:txBody>
          <a:bodyPr rtlCol="0">
            <a:normAutofit/>
          </a:bodyPr>
          <a:lstStyle/>
          <a:p>
            <a:pPr marL="0" indent="0" algn="ctr" eaLnBrk="1" fontAlgn="auto" hangingPunct="1">
              <a:spcAft>
                <a:spcPts val="0"/>
              </a:spcAft>
              <a:buFont typeface="Arial" panose="020B0604020202020204" pitchFamily="34" charset="0"/>
              <a:buNone/>
              <a:defRPr/>
            </a:pPr>
            <a:r>
              <a:rPr altLang="en-US" sz="3000" dirty="0">
                <a:solidFill>
                  <a:schemeClr val="bg1"/>
                </a:solidFill>
                <a:latin typeface="Arial" panose="020B0604020202020204" pitchFamily="34" charset="0"/>
                <a:cs typeface="Arial" panose="020B0604020202020204" pitchFamily="34" charset="0"/>
              </a:rPr>
              <a:t>Jury picked “by lot”</a:t>
            </a:r>
            <a:r>
              <a:rPr altLang="en-US" dirty="0">
                <a:solidFill>
                  <a:srgbClr val="0D0D0D"/>
                </a:solidFill>
                <a:latin typeface="Arial" panose="020B0604020202020204" pitchFamily="34" charset="0"/>
                <a:cs typeface="Arial" panose="020B0604020202020204" pitchFamily="34" charset="0"/>
              </a:rPr>
              <a:t>	</a:t>
            </a:r>
          </a:p>
          <a:p>
            <a:pPr eaLnBrk="1" fontAlgn="auto" hangingPunct="1">
              <a:spcAft>
                <a:spcPts val="0"/>
              </a:spcAft>
              <a:buFontTx/>
              <a:buChar char="•"/>
              <a:defRPr/>
            </a:pPr>
            <a:r>
              <a:rPr altLang="en-US" dirty="0">
                <a:solidFill>
                  <a:srgbClr val="0D0D0D"/>
                </a:solidFill>
                <a:latin typeface="Arial" panose="020B0604020202020204" pitchFamily="34" charset="0"/>
                <a:cs typeface="Arial" panose="020B0604020202020204" pitchFamily="34" charset="0"/>
              </a:rPr>
              <a:t>Random</a:t>
            </a:r>
          </a:p>
          <a:p>
            <a:pPr eaLnBrk="1" fontAlgn="auto" hangingPunct="1">
              <a:spcAft>
                <a:spcPts val="0"/>
              </a:spcAft>
              <a:buFontTx/>
              <a:buChar char="•"/>
              <a:defRPr/>
            </a:pPr>
            <a:r>
              <a:rPr altLang="en-US" dirty="0">
                <a:solidFill>
                  <a:srgbClr val="0D0D0D"/>
                </a:solidFill>
                <a:latin typeface="Arial" panose="020B0604020202020204" pitchFamily="34" charset="0"/>
                <a:cs typeface="Arial" panose="020B0604020202020204" pitchFamily="34" charset="0"/>
              </a:rPr>
              <a:t>Haphazard</a:t>
            </a:r>
          </a:p>
          <a:p>
            <a:pPr eaLnBrk="1" fontAlgn="auto" hangingPunct="1">
              <a:spcAft>
                <a:spcPts val="0"/>
              </a:spcAft>
              <a:buFontTx/>
              <a:buChar char="•"/>
              <a:defRPr/>
            </a:pPr>
            <a:r>
              <a:rPr altLang="en-US" dirty="0">
                <a:solidFill>
                  <a:srgbClr val="0D0D0D"/>
                </a:solidFill>
                <a:latin typeface="Arial" panose="020B0604020202020204" pitchFamily="34" charset="0"/>
                <a:cs typeface="Arial" panose="020B0604020202020204" pitchFamily="34" charset="0"/>
              </a:rPr>
              <a:t>Accidental</a:t>
            </a:r>
          </a:p>
          <a:p>
            <a:pPr eaLnBrk="1" fontAlgn="auto" hangingPunct="1">
              <a:spcAft>
                <a:spcPts val="0"/>
              </a:spcAft>
              <a:buFontTx/>
              <a:buChar char="•"/>
              <a:defRPr/>
            </a:pPr>
            <a:r>
              <a:rPr altLang="en-US" dirty="0">
                <a:solidFill>
                  <a:srgbClr val="0D0D0D"/>
                </a:solidFill>
                <a:latin typeface="Arial" panose="020B0604020202020204" pitchFamily="34" charset="0"/>
                <a:cs typeface="Arial" panose="020B0604020202020204" pitchFamily="34" charset="0"/>
              </a:rPr>
              <a:t>Without plan or Design	</a:t>
            </a:r>
          </a:p>
          <a:p>
            <a:pPr eaLnBrk="1" fontAlgn="auto" hangingPunct="1">
              <a:spcAft>
                <a:spcPts val="0"/>
              </a:spcAft>
              <a:defRPr/>
            </a:pPr>
            <a:endParaRPr altLang="en-US" dirty="0">
              <a:solidFill>
                <a:srgbClr val="0D0D0D"/>
              </a:solidFill>
            </a:endParaRPr>
          </a:p>
        </p:txBody>
      </p:sp>
      <p:sp>
        <p:nvSpPr>
          <p:cNvPr id="6" name="Title 5"/>
          <p:cNvSpPr>
            <a:spLocks noGrp="1"/>
          </p:cNvSpPr>
          <p:nvPr>
            <p:ph type="title"/>
          </p:nvPr>
        </p:nvSpPr>
        <p:spPr>
          <a:xfrm>
            <a:off x="3168650" y="-14288"/>
            <a:ext cx="2806700" cy="944563"/>
          </a:xfrm>
        </p:spPr>
        <p:txBody>
          <a:bodyPr/>
          <a:lstStyle/>
          <a:p>
            <a:pPr algn="ctr" eaLnBrk="1" fontAlgn="auto" hangingPunct="1">
              <a:spcAft>
                <a:spcPts val="0"/>
              </a:spcAft>
              <a:defRPr/>
            </a:pPr>
            <a:r>
              <a:rPr lang="en-US" dirty="0">
                <a:solidFill>
                  <a:schemeClr val="accent4">
                    <a:lumMod val="50000"/>
                  </a:schemeClr>
                </a:solidFill>
                <a:latin typeface="Arial" pitchFamily="34" charset="0"/>
                <a:cs typeface="Arial" pitchFamily="34" charset="0"/>
              </a:rPr>
              <a:t>Definitions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41300"/>
            <a:ext cx="9144000" cy="944563"/>
          </a:xfrm>
        </p:spPr>
        <p:txBody>
          <a:bodyPr rtlCol="0">
            <a:normAutofit/>
          </a:bodyPr>
          <a:lstStyle/>
          <a:p>
            <a:pPr algn="ctr" eaLnBrk="1" fontAlgn="auto" hangingPunct="1">
              <a:spcAft>
                <a:spcPts val="0"/>
              </a:spcAft>
              <a:defRPr/>
            </a:pPr>
            <a:r>
              <a:rPr lang="en-US" sz="3200" b="1" dirty="0">
                <a:solidFill>
                  <a:schemeClr val="accent4">
                    <a:lumMod val="50000"/>
                  </a:schemeClr>
                </a:solidFill>
                <a:latin typeface="Arial" panose="020B0604020202020204" pitchFamily="34" charset="0"/>
                <a:cs typeface="Arial" panose="020B0604020202020204" pitchFamily="34" charset="0"/>
              </a:rPr>
              <a:t>STATE OF MICHIANA  v  ROBIN BIRDSONG</a:t>
            </a:r>
          </a:p>
        </p:txBody>
      </p:sp>
      <p:sp>
        <p:nvSpPr>
          <p:cNvPr id="7" name="Content Placeholder 2"/>
          <p:cNvSpPr>
            <a:spLocks noGrp="1"/>
          </p:cNvSpPr>
          <p:nvPr>
            <p:ph idx="1"/>
          </p:nvPr>
        </p:nvSpPr>
        <p:spPr>
          <a:xfrm>
            <a:off x="777875" y="1455738"/>
            <a:ext cx="7437438" cy="4705350"/>
          </a:xfrm>
        </p:spPr>
        <p:txBody>
          <a:bodyPr rtlCol="0">
            <a:normAutofit fontScale="25000" lnSpcReduction="20000"/>
          </a:bodyPr>
          <a:lstStyle/>
          <a:p>
            <a:pPr marL="0" indent="0" eaLnBrk="1" fontAlgn="auto" hangingPunct="1">
              <a:lnSpc>
                <a:spcPct val="120000"/>
              </a:lnSpc>
              <a:spcAft>
                <a:spcPts val="0"/>
              </a:spcAft>
              <a:buFont typeface="Arial" panose="020B0604020202020204" pitchFamily="34" charset="0"/>
              <a:buNone/>
              <a:defRPr/>
            </a:pPr>
            <a:r>
              <a:rPr lang="en-US" sz="12800" dirty="0">
                <a:latin typeface="Arial" pitchFamily="34" charset="0"/>
                <a:cs typeface="Arial" pitchFamily="34" charset="0"/>
              </a:rPr>
              <a:t>Robin Birdsong is a famous rock star who gives a concert every summer in </a:t>
            </a:r>
            <a:r>
              <a:rPr lang="en-US" sz="12800" dirty="0" err="1">
                <a:latin typeface="Arial" pitchFamily="34" charset="0"/>
                <a:cs typeface="Arial" pitchFamily="34" charset="0"/>
              </a:rPr>
              <a:t>Tuneville</a:t>
            </a:r>
            <a:r>
              <a:rPr lang="en-US" sz="12800" dirty="0">
                <a:latin typeface="Arial" pitchFamily="34" charset="0"/>
                <a:cs typeface="Arial" pitchFamily="34" charset="0"/>
              </a:rPr>
              <a:t>, Michiana. The concert is held in Cherry Hill Park and hundreds of </a:t>
            </a:r>
            <a:r>
              <a:rPr lang="en-US" sz="12800" dirty="0" err="1">
                <a:latin typeface="Arial" pitchFamily="34" charset="0"/>
                <a:cs typeface="Arial" pitchFamily="34" charset="0"/>
              </a:rPr>
              <a:t>Tuneville</a:t>
            </a:r>
            <a:r>
              <a:rPr lang="en-US" sz="12800" dirty="0">
                <a:latin typeface="Arial" pitchFamily="34" charset="0"/>
                <a:cs typeface="Arial" pitchFamily="34" charset="0"/>
              </a:rPr>
              <a:t> residents turn out each year for the event.  </a:t>
            </a:r>
          </a:p>
          <a:p>
            <a:pPr marL="0" indent="0" eaLnBrk="1" fontAlgn="auto" hangingPunct="1">
              <a:lnSpc>
                <a:spcPct val="120000"/>
              </a:lnSpc>
              <a:spcAft>
                <a:spcPts val="0"/>
              </a:spcAft>
              <a:buFont typeface="Arial" panose="020B0604020202020204" pitchFamily="34" charset="0"/>
              <a:buNone/>
              <a:defRPr/>
            </a:pPr>
            <a:r>
              <a:rPr lang="en-US" sz="12800" dirty="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777875" y="1455738"/>
            <a:ext cx="7437438" cy="3794125"/>
          </a:xfrm>
        </p:spPr>
        <p:txBody>
          <a:bodyPr rtlCol="0">
            <a:normAutofit fontScale="55000" lnSpcReduction="20000"/>
          </a:bodyPr>
          <a:lstStyle/>
          <a:p>
            <a:pPr marL="0" indent="0" eaLnBrk="1" fontAlgn="auto" hangingPunct="1">
              <a:lnSpc>
                <a:spcPct val="120000"/>
              </a:lnSpc>
              <a:spcAft>
                <a:spcPts val="0"/>
              </a:spcAft>
              <a:buFont typeface="Arial" panose="020B0604020202020204" pitchFamily="34" charset="0"/>
              <a:buNone/>
              <a:defRPr/>
            </a:pPr>
            <a:r>
              <a:rPr lang="en-US" sz="5800" dirty="0">
                <a:latin typeface="Arial" pitchFamily="34" charset="0"/>
                <a:cs typeface="Arial" pitchFamily="34" charset="0"/>
              </a:rPr>
              <a:t>Robin donates the money earned from the concert ticket sales to HELP OUR PETS, (HOP) a local charity that finds homes for unwanted and stray animals.  </a:t>
            </a:r>
          </a:p>
          <a:p>
            <a:pPr marL="0" indent="0" eaLnBrk="1" fontAlgn="auto" hangingPunct="1">
              <a:lnSpc>
                <a:spcPct val="120000"/>
              </a:lnSpc>
              <a:spcAft>
                <a:spcPts val="0"/>
              </a:spcAft>
              <a:buFont typeface="Arial" panose="020B0604020202020204" pitchFamily="34" charset="0"/>
              <a:buNone/>
              <a:defRPr/>
            </a:pPr>
            <a:r>
              <a:rPr lang="en-US" sz="12800" dirty="0">
                <a:latin typeface="Arial" pitchFamily="34" charset="0"/>
                <a:cs typeface="Arial" pitchFamily="34" charset="0"/>
              </a:rPr>
              <a:t>	</a:t>
            </a:r>
          </a:p>
        </p:txBody>
      </p:sp>
      <p:sp>
        <p:nvSpPr>
          <p:cNvPr id="5" name="Title 1"/>
          <p:cNvSpPr>
            <a:spLocks noGrp="1"/>
          </p:cNvSpPr>
          <p:nvPr>
            <p:ph type="title"/>
          </p:nvPr>
        </p:nvSpPr>
        <p:spPr>
          <a:xfrm>
            <a:off x="0" y="241300"/>
            <a:ext cx="9144000" cy="944563"/>
          </a:xfrm>
        </p:spPr>
        <p:txBody>
          <a:bodyPr rtlCol="0">
            <a:normAutofit/>
          </a:bodyPr>
          <a:lstStyle/>
          <a:p>
            <a:pPr algn="ctr" eaLnBrk="1" fontAlgn="auto" hangingPunct="1">
              <a:spcAft>
                <a:spcPts val="0"/>
              </a:spcAft>
              <a:defRPr/>
            </a:pPr>
            <a:r>
              <a:rPr lang="en-US" sz="3200" b="1" dirty="0">
                <a:solidFill>
                  <a:schemeClr val="accent4">
                    <a:lumMod val="50000"/>
                  </a:schemeClr>
                </a:solidFill>
                <a:latin typeface="Arial" panose="020B0604020202020204" pitchFamily="34" charset="0"/>
                <a:cs typeface="Arial" panose="020B0604020202020204" pitchFamily="34" charset="0"/>
              </a:rPr>
              <a:t>STATE OF MICHIANA  v  ROBIN BIRDSONG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4867275" cy="73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itle 1"/>
          <p:cNvSpPr>
            <a:spLocks noGrp="1"/>
          </p:cNvSpPr>
          <p:nvPr>
            <p:ph type="ctrTitle"/>
          </p:nvPr>
        </p:nvSpPr>
        <p:spPr>
          <a:xfrm>
            <a:off x="4808538" y="3314700"/>
            <a:ext cx="4335462" cy="987425"/>
          </a:xfrm>
        </p:spPr>
        <p:txBody>
          <a:bodyPr rtlCol="0">
            <a:normAutofit/>
          </a:bodyPr>
          <a:lstStyle/>
          <a:p>
            <a:pPr eaLnBrk="1" fontAlgn="auto" hangingPunct="1">
              <a:spcAft>
                <a:spcPts val="0"/>
              </a:spcAft>
              <a:defRPr/>
            </a:pPr>
            <a:r>
              <a:rPr lang="en-US" altLang="en-US" sz="4900" cap="small" dirty="0">
                <a:solidFill>
                  <a:schemeClr val="accent4">
                    <a:lumMod val="50000"/>
                  </a:schemeClr>
                </a:solidFill>
                <a:latin typeface="Adobe Caslon Pro" panose="0205050205050A020403" pitchFamily="18" charset="0"/>
                <a:cs typeface="Arial" panose="020B0604020202020204" pitchFamily="34" charset="0"/>
              </a:rPr>
              <a:t>Trial by Jury</a:t>
            </a:r>
          </a:p>
        </p:txBody>
      </p:sp>
      <p:sp>
        <p:nvSpPr>
          <p:cNvPr id="6" name="Rectangle 5"/>
          <p:cNvSpPr/>
          <p:nvPr/>
        </p:nvSpPr>
        <p:spPr>
          <a:xfrm>
            <a:off x="0" y="623888"/>
            <a:ext cx="9144000" cy="197326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0" y="1163638"/>
            <a:ext cx="9144000" cy="1138237"/>
          </a:xfrm>
          <a:prstGeom prst="rect">
            <a:avLst/>
          </a:prstGeom>
          <a:noFill/>
        </p:spPr>
        <p:txBody>
          <a:bodyPr>
            <a:spAutoFit/>
          </a:bodyPr>
          <a:lstStyle/>
          <a:p>
            <a:pPr algn="ctr">
              <a:defRPr/>
            </a:pPr>
            <a:r>
              <a:rPr lang="en-US" altLang="en-US" sz="3600" cap="all" dirty="0">
                <a:solidFill>
                  <a:schemeClr val="accent4">
                    <a:lumMod val="20000"/>
                    <a:lumOff val="80000"/>
                  </a:schemeClr>
                </a:solidFill>
                <a:latin typeface="Adobe Caslon Pro" panose="0205050205050A020403" pitchFamily="18" charset="0"/>
              </a:rPr>
              <a:t>United States Constitution</a:t>
            </a:r>
            <a:r>
              <a:rPr lang="en-US" altLang="en-US" dirty="0">
                <a:solidFill>
                  <a:schemeClr val="accent4">
                    <a:lumMod val="20000"/>
                    <a:lumOff val="80000"/>
                  </a:schemeClr>
                </a:solidFill>
                <a:latin typeface="Adobe Caslon Pro" panose="0205050205050A020403" pitchFamily="18" charset="0"/>
              </a:rPr>
              <a:t/>
            </a:r>
            <a:br>
              <a:rPr lang="en-US" altLang="en-US" dirty="0">
                <a:solidFill>
                  <a:schemeClr val="accent4">
                    <a:lumMod val="20000"/>
                    <a:lumOff val="80000"/>
                  </a:schemeClr>
                </a:solidFill>
                <a:latin typeface="Adobe Caslon Pro" panose="0205050205050A020403" pitchFamily="18" charset="0"/>
              </a:rPr>
            </a:br>
            <a:r>
              <a:rPr lang="en-US" altLang="en-US" sz="3200" dirty="0">
                <a:solidFill>
                  <a:schemeClr val="accent4">
                    <a:lumMod val="20000"/>
                    <a:lumOff val="80000"/>
                  </a:schemeClr>
                </a:solidFill>
                <a:latin typeface="Adobe Caslon Pro" panose="0205050205050A020403" pitchFamily="18" charset="0"/>
              </a:rPr>
              <a:t>The 6</a:t>
            </a:r>
            <a:r>
              <a:rPr lang="en-US" altLang="en-US" sz="3200" baseline="30000" dirty="0">
                <a:solidFill>
                  <a:schemeClr val="accent4">
                    <a:lumMod val="20000"/>
                    <a:lumOff val="80000"/>
                  </a:schemeClr>
                </a:solidFill>
                <a:latin typeface="Adobe Caslon Pro" panose="0205050205050A020403" pitchFamily="18" charset="0"/>
              </a:rPr>
              <a:t>th</a:t>
            </a:r>
            <a:r>
              <a:rPr lang="en-US" altLang="en-US" sz="3200" dirty="0">
                <a:solidFill>
                  <a:schemeClr val="accent4">
                    <a:lumMod val="20000"/>
                    <a:lumOff val="80000"/>
                  </a:schemeClr>
                </a:solidFill>
                <a:latin typeface="Adobe Caslon Pro" panose="0205050205050A020403" pitchFamily="18" charset="0"/>
              </a:rPr>
              <a:t> Amendment</a:t>
            </a:r>
            <a:endParaRPr lang="en-US" sz="3200" dirty="0">
              <a:solidFill>
                <a:schemeClr val="accent4">
                  <a:lumMod val="20000"/>
                  <a:lumOff val="8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852488" y="1455738"/>
            <a:ext cx="7666037" cy="4705350"/>
          </a:xfrm>
        </p:spPr>
        <p:txBody>
          <a:bodyPr rtlCol="0">
            <a:normAutofit fontScale="25000" lnSpcReduction="20000"/>
          </a:bodyPr>
          <a:lstStyle/>
          <a:p>
            <a:pPr marL="0" indent="0" eaLnBrk="1" fontAlgn="auto" hangingPunct="1">
              <a:lnSpc>
                <a:spcPct val="120000"/>
              </a:lnSpc>
              <a:spcAft>
                <a:spcPts val="0"/>
              </a:spcAft>
              <a:buFont typeface="Arial" panose="020B0604020202020204" pitchFamily="34" charset="0"/>
              <a:buNone/>
              <a:defRPr/>
            </a:pPr>
            <a:r>
              <a:rPr lang="en-US" sz="12800" dirty="0">
                <a:latin typeface="Arial" pitchFamily="34" charset="0"/>
                <a:cs typeface="Arial" pitchFamily="34" charset="0"/>
              </a:rPr>
              <a:t>Robin spent two weeks in </a:t>
            </a:r>
            <a:r>
              <a:rPr lang="en-US" sz="12800" dirty="0" err="1">
                <a:latin typeface="Arial" pitchFamily="34" charset="0"/>
                <a:cs typeface="Arial" pitchFamily="34" charset="0"/>
              </a:rPr>
              <a:t>Tuneville</a:t>
            </a:r>
            <a:r>
              <a:rPr lang="en-US" sz="12800" dirty="0">
                <a:latin typeface="Arial" pitchFamily="34" charset="0"/>
                <a:cs typeface="Arial" pitchFamily="34" charset="0"/>
              </a:rPr>
              <a:t> last July preparing for the concert. Recently, Robin has been charged by the State of </a:t>
            </a:r>
            <a:r>
              <a:rPr lang="en-US" sz="12800" dirty="0" err="1">
                <a:latin typeface="Arial" pitchFamily="34" charset="0"/>
                <a:cs typeface="Arial" pitchFamily="34" charset="0"/>
              </a:rPr>
              <a:t>Michiana</a:t>
            </a:r>
            <a:r>
              <a:rPr lang="en-US" sz="12800" dirty="0">
                <a:latin typeface="Arial" pitchFamily="34" charset="0"/>
                <a:cs typeface="Arial" pitchFamily="34" charset="0"/>
              </a:rPr>
              <a:t> with breaking into HOP’s offices while he was in town and stealing a large sum of money.  </a:t>
            </a:r>
          </a:p>
          <a:p>
            <a:pPr marL="0" indent="0" eaLnBrk="1" fontAlgn="auto" hangingPunct="1">
              <a:lnSpc>
                <a:spcPct val="120000"/>
              </a:lnSpc>
              <a:spcAft>
                <a:spcPts val="0"/>
              </a:spcAft>
              <a:buFont typeface="Arial" panose="020B0604020202020204" pitchFamily="34" charset="0"/>
              <a:buNone/>
              <a:defRPr/>
            </a:pPr>
            <a:r>
              <a:rPr lang="en-US" sz="12800" dirty="0">
                <a:latin typeface="Arial" pitchFamily="34" charset="0"/>
                <a:cs typeface="Arial" pitchFamily="34" charset="0"/>
              </a:rPr>
              <a:t> </a:t>
            </a:r>
          </a:p>
        </p:txBody>
      </p:sp>
      <p:sp>
        <p:nvSpPr>
          <p:cNvPr id="5" name="Title 1"/>
          <p:cNvSpPr>
            <a:spLocks noGrp="1"/>
          </p:cNvSpPr>
          <p:nvPr>
            <p:ph type="title"/>
          </p:nvPr>
        </p:nvSpPr>
        <p:spPr>
          <a:xfrm>
            <a:off x="0" y="241300"/>
            <a:ext cx="9144000" cy="944563"/>
          </a:xfrm>
        </p:spPr>
        <p:txBody>
          <a:bodyPr rtlCol="0">
            <a:normAutofit/>
          </a:bodyPr>
          <a:lstStyle/>
          <a:p>
            <a:pPr algn="ctr" eaLnBrk="1" fontAlgn="auto" hangingPunct="1">
              <a:spcAft>
                <a:spcPts val="0"/>
              </a:spcAft>
              <a:defRPr/>
            </a:pPr>
            <a:r>
              <a:rPr lang="en-US" sz="3200" b="1" dirty="0">
                <a:solidFill>
                  <a:schemeClr val="accent4">
                    <a:lumMod val="50000"/>
                  </a:schemeClr>
                </a:solidFill>
                <a:latin typeface="Arial" panose="020B0604020202020204" pitchFamily="34" charset="0"/>
                <a:cs typeface="Arial" panose="020B0604020202020204" pitchFamily="34" charset="0"/>
              </a:rPr>
              <a:t>STATE OF MICHIANA  v  ROBIN BIRDSONG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928688" y="1455738"/>
            <a:ext cx="7286625" cy="3946525"/>
          </a:xfrm>
        </p:spPr>
        <p:txBody>
          <a:bodyPr rtlCol="0">
            <a:normAutofit/>
          </a:bodyPr>
          <a:lstStyle/>
          <a:p>
            <a:pPr marL="0" indent="0" eaLnBrk="1" fontAlgn="auto" hangingPunct="1">
              <a:lnSpc>
                <a:spcPct val="100000"/>
              </a:lnSpc>
              <a:spcAft>
                <a:spcPts val="0"/>
              </a:spcAft>
              <a:buFont typeface="Arial" panose="020B0604020202020204" pitchFamily="34" charset="0"/>
              <a:buNone/>
              <a:defRPr/>
            </a:pPr>
            <a:r>
              <a:rPr lang="en-US" sz="3200" dirty="0">
                <a:latin typeface="Arial" pitchFamily="34" charset="0"/>
                <a:cs typeface="Arial" pitchFamily="34" charset="0"/>
              </a:rPr>
              <a:t>Robin denies the charges and entered a plea of not guilty with the court. The case is set for trial and jury selection takes place today.</a:t>
            </a:r>
          </a:p>
          <a:p>
            <a:pPr marL="0" indent="0" eaLnBrk="1" fontAlgn="auto" hangingPunct="1">
              <a:spcAft>
                <a:spcPts val="0"/>
              </a:spcAft>
              <a:buFont typeface="Arial" panose="020B0604020202020204" pitchFamily="34" charset="0"/>
              <a:buNone/>
              <a:defRPr/>
            </a:pPr>
            <a:r>
              <a:rPr lang="en-US" sz="3200" dirty="0">
                <a:latin typeface="Arial" pitchFamily="34" charset="0"/>
                <a:cs typeface="Arial" pitchFamily="34" charset="0"/>
              </a:rPr>
              <a:t> </a:t>
            </a:r>
          </a:p>
          <a:p>
            <a:pPr eaLnBrk="1" fontAlgn="auto" hangingPunct="1">
              <a:spcAft>
                <a:spcPts val="0"/>
              </a:spcAft>
              <a:defRPr/>
            </a:pPr>
            <a:endParaRPr lang="en-US" sz="3200" dirty="0"/>
          </a:p>
        </p:txBody>
      </p:sp>
      <p:sp>
        <p:nvSpPr>
          <p:cNvPr id="5" name="Title 1"/>
          <p:cNvSpPr>
            <a:spLocks noGrp="1"/>
          </p:cNvSpPr>
          <p:nvPr>
            <p:ph type="title"/>
          </p:nvPr>
        </p:nvSpPr>
        <p:spPr>
          <a:xfrm>
            <a:off x="0" y="241300"/>
            <a:ext cx="9144000" cy="944563"/>
          </a:xfrm>
        </p:spPr>
        <p:txBody>
          <a:bodyPr rtlCol="0">
            <a:normAutofit/>
          </a:bodyPr>
          <a:lstStyle/>
          <a:p>
            <a:pPr algn="ctr" eaLnBrk="1" fontAlgn="auto" hangingPunct="1">
              <a:spcAft>
                <a:spcPts val="0"/>
              </a:spcAft>
              <a:defRPr/>
            </a:pPr>
            <a:r>
              <a:rPr lang="en-US" sz="3200" b="1" dirty="0">
                <a:solidFill>
                  <a:schemeClr val="accent4">
                    <a:lumMod val="50000"/>
                  </a:schemeClr>
                </a:solidFill>
                <a:latin typeface="Arial" panose="020B0604020202020204" pitchFamily="34" charset="0"/>
                <a:cs typeface="Arial" panose="020B0604020202020204" pitchFamily="34" charset="0"/>
              </a:rPr>
              <a:t>STATE OF MICHIANA  v  ROBIN BIRDSONG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322263" y="1066800"/>
            <a:ext cx="5084762" cy="4906963"/>
          </a:xfrm>
        </p:spPr>
        <p:txBody>
          <a:bodyPr/>
          <a:lstStyle/>
          <a:p>
            <a:pPr eaLnBrk="1" hangingPunct="1"/>
            <a:endParaRPr lang="en-US" altLang="en-US">
              <a:solidFill>
                <a:srgbClr val="0D0D0D"/>
              </a:solidFill>
            </a:endParaRPr>
          </a:p>
          <a:p>
            <a:pPr eaLnBrk="1" hangingPunct="1"/>
            <a:endParaRPr lang="en-US" altLang="en-US">
              <a:solidFill>
                <a:srgbClr val="0D0D0D"/>
              </a:solidFill>
            </a:endParaRPr>
          </a:p>
          <a:p>
            <a:pPr eaLnBrk="1" hangingPunct="1"/>
            <a:endParaRPr lang="en-US" altLang="en-US">
              <a:solidFill>
                <a:srgbClr val="0D0D0D"/>
              </a:solidFill>
            </a:endParaRPr>
          </a:p>
        </p:txBody>
      </p:sp>
      <p:sp>
        <p:nvSpPr>
          <p:cNvPr id="37891" name="TextBox 3"/>
          <p:cNvSpPr txBox="1">
            <a:spLocks noChangeArrowheads="1"/>
          </p:cNvSpPr>
          <p:nvPr/>
        </p:nvSpPr>
        <p:spPr bwMode="auto">
          <a:xfrm>
            <a:off x="928688" y="1531938"/>
            <a:ext cx="7286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200">
                <a:latin typeface="Arial" panose="020B0604020202020204" pitchFamily="34" charset="0"/>
              </a:rPr>
              <a:t>Robin is protected by the Sixth Amendment to the United States Constitution which guarantees that:</a:t>
            </a:r>
          </a:p>
          <a:p>
            <a:pPr eaLnBrk="1" hangingPunct="1">
              <a:lnSpc>
                <a:spcPct val="100000"/>
              </a:lnSpc>
              <a:spcBef>
                <a:spcPct val="0"/>
              </a:spcBef>
              <a:buFontTx/>
              <a:buNone/>
            </a:pPr>
            <a:endParaRPr lang="en-US" altLang="en-US" sz="3200">
              <a:latin typeface="Arial" panose="020B0604020202020204" pitchFamily="34" charset="0"/>
            </a:endParaRPr>
          </a:p>
          <a:p>
            <a:pPr algn="ctr" eaLnBrk="1" hangingPunct="1">
              <a:lnSpc>
                <a:spcPct val="100000"/>
              </a:lnSpc>
              <a:spcBef>
                <a:spcPct val="0"/>
              </a:spcBef>
              <a:buFontTx/>
              <a:buNone/>
            </a:pPr>
            <a:r>
              <a:rPr lang="en-US" altLang="en-US" sz="3200" b="1" i="1">
                <a:latin typeface="Arial" panose="020B0604020202020204" pitchFamily="34" charset="0"/>
              </a:rPr>
              <a:t>In all criminal prosecutions, the accused person shall have the right to a</a:t>
            </a:r>
            <a:r>
              <a:rPr lang="en-US" altLang="en-US" sz="3200" b="1">
                <a:latin typeface="Arial" panose="020B0604020202020204" pitchFamily="34" charset="0"/>
              </a:rPr>
              <a:t> </a:t>
            </a:r>
            <a:r>
              <a:rPr lang="en-US" altLang="en-US" sz="3200" b="1" i="1">
                <a:latin typeface="Arial" panose="020B0604020202020204" pitchFamily="34" charset="0"/>
              </a:rPr>
              <a:t>speedy and public trial, by an </a:t>
            </a:r>
            <a:r>
              <a:rPr lang="en-US" altLang="en-US" sz="3200" b="1" i="1" u="sng">
                <a:solidFill>
                  <a:srgbClr val="C00000"/>
                </a:solidFill>
                <a:latin typeface="Arial" panose="020B0604020202020204" pitchFamily="34" charset="0"/>
              </a:rPr>
              <a:t>impartial</a:t>
            </a:r>
            <a:r>
              <a:rPr lang="en-US" altLang="en-US" sz="3200" b="1" i="1">
                <a:solidFill>
                  <a:srgbClr val="FF0000"/>
                </a:solidFill>
                <a:latin typeface="Arial" panose="020B0604020202020204" pitchFamily="34" charset="0"/>
              </a:rPr>
              <a:t> </a:t>
            </a:r>
            <a:r>
              <a:rPr lang="en-US" altLang="en-US" sz="3200" b="1" i="1">
                <a:latin typeface="Arial" panose="020B0604020202020204" pitchFamily="34" charset="0"/>
              </a:rPr>
              <a:t>jury of the State where the crime</a:t>
            </a:r>
            <a:r>
              <a:rPr lang="en-US" altLang="en-US" sz="3200" b="1">
                <a:latin typeface="Arial" panose="020B0604020202020204" pitchFamily="34" charset="0"/>
              </a:rPr>
              <a:t> </a:t>
            </a:r>
            <a:r>
              <a:rPr lang="en-US" altLang="en-US" sz="3200" b="1" i="1">
                <a:latin typeface="Arial" panose="020B0604020202020204" pitchFamily="34" charset="0"/>
              </a:rPr>
              <a:t>has been committed.</a:t>
            </a:r>
            <a:endParaRPr lang="en-US" altLang="en-US" sz="1600" b="1">
              <a:latin typeface="Arial" panose="020B0604020202020204" pitchFamily="34" charset="0"/>
            </a:endParaRPr>
          </a:p>
        </p:txBody>
      </p:sp>
      <p:sp>
        <p:nvSpPr>
          <p:cNvPr id="7" name="Title 1"/>
          <p:cNvSpPr>
            <a:spLocks noGrp="1"/>
          </p:cNvSpPr>
          <p:nvPr>
            <p:ph type="title"/>
          </p:nvPr>
        </p:nvSpPr>
        <p:spPr>
          <a:xfrm>
            <a:off x="0" y="241300"/>
            <a:ext cx="9144000" cy="944563"/>
          </a:xfrm>
        </p:spPr>
        <p:txBody>
          <a:bodyPr rtlCol="0">
            <a:normAutofit/>
          </a:bodyPr>
          <a:lstStyle/>
          <a:p>
            <a:pPr algn="ctr" eaLnBrk="1" fontAlgn="auto" hangingPunct="1">
              <a:spcAft>
                <a:spcPts val="0"/>
              </a:spcAft>
              <a:defRPr/>
            </a:pPr>
            <a:r>
              <a:rPr lang="en-US" sz="3200" b="1" dirty="0">
                <a:solidFill>
                  <a:schemeClr val="accent4">
                    <a:lumMod val="50000"/>
                  </a:schemeClr>
                </a:solidFill>
                <a:latin typeface="Arial" panose="020B0604020202020204" pitchFamily="34" charset="0"/>
                <a:cs typeface="Arial" panose="020B0604020202020204" pitchFamily="34" charset="0"/>
              </a:rPr>
              <a:t>STATE OF MICHIANA  v  ROBIN BIRDSONG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322263" y="1066800"/>
            <a:ext cx="5084762" cy="4906963"/>
          </a:xfrm>
        </p:spPr>
        <p:txBody>
          <a:bodyPr/>
          <a:lstStyle/>
          <a:p>
            <a:pPr eaLnBrk="1" hangingPunct="1"/>
            <a:endParaRPr lang="en-US" altLang="en-US">
              <a:solidFill>
                <a:srgbClr val="0D0D0D"/>
              </a:solidFill>
            </a:endParaRPr>
          </a:p>
          <a:p>
            <a:pPr eaLnBrk="1" hangingPunct="1"/>
            <a:endParaRPr lang="en-US" altLang="en-US">
              <a:solidFill>
                <a:srgbClr val="0D0D0D"/>
              </a:solidFill>
            </a:endParaRPr>
          </a:p>
          <a:p>
            <a:pPr eaLnBrk="1" hangingPunct="1"/>
            <a:endParaRPr lang="en-US" altLang="en-US">
              <a:solidFill>
                <a:srgbClr val="0D0D0D"/>
              </a:solidFill>
            </a:endParaRPr>
          </a:p>
        </p:txBody>
      </p:sp>
      <p:sp>
        <p:nvSpPr>
          <p:cNvPr id="38915" name="TextBox 3"/>
          <p:cNvSpPr txBox="1">
            <a:spLocks noChangeArrowheads="1"/>
          </p:cNvSpPr>
          <p:nvPr/>
        </p:nvSpPr>
        <p:spPr bwMode="auto">
          <a:xfrm>
            <a:off x="852488" y="1228725"/>
            <a:ext cx="7513637"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600">
                <a:latin typeface="Arial" panose="020B0604020202020204" pitchFamily="34" charset="0"/>
              </a:rPr>
              <a:t> </a:t>
            </a:r>
          </a:p>
          <a:p>
            <a:pPr eaLnBrk="1" hangingPunct="1">
              <a:lnSpc>
                <a:spcPct val="100000"/>
              </a:lnSpc>
              <a:spcBef>
                <a:spcPct val="0"/>
              </a:spcBef>
              <a:buFontTx/>
              <a:buNone/>
            </a:pPr>
            <a:r>
              <a:rPr lang="en-US" altLang="en-US" sz="3200">
                <a:latin typeface="Arial" panose="020B0604020202020204" pitchFamily="34" charset="0"/>
              </a:rPr>
              <a:t>Keeping in mind that Robin is entitled to an </a:t>
            </a:r>
            <a:r>
              <a:rPr lang="en-US" altLang="en-US" sz="3200" u="sng">
                <a:solidFill>
                  <a:srgbClr val="C00000"/>
                </a:solidFill>
                <a:latin typeface="Arial" panose="020B0604020202020204" pitchFamily="34" charset="0"/>
              </a:rPr>
              <a:t>impartial</a:t>
            </a:r>
            <a:r>
              <a:rPr lang="en-US" altLang="en-US" sz="3200">
                <a:latin typeface="Arial" panose="020B0604020202020204" pitchFamily="34" charset="0"/>
              </a:rPr>
              <a:t> jury, review the list of potential jurors in the Jury Pool.  Use your best judgment based on the information given about each potential juror to decide whether or not that person would be fair and impartial in hearing Robin’s case. The twelve jurors you choose will decide whether Robin is guilty or not guilty of the crime.  </a:t>
            </a:r>
          </a:p>
          <a:p>
            <a:pPr eaLnBrk="1" hangingPunct="1">
              <a:lnSpc>
                <a:spcPct val="100000"/>
              </a:lnSpc>
              <a:spcBef>
                <a:spcPct val="0"/>
              </a:spcBef>
              <a:buFontTx/>
              <a:buNone/>
            </a:pPr>
            <a:r>
              <a:rPr lang="en-US" altLang="en-US" sz="3200">
                <a:latin typeface="Arial" panose="020B0604020202020204" pitchFamily="34" charset="0"/>
              </a:rPr>
              <a:t> </a:t>
            </a:r>
          </a:p>
        </p:txBody>
      </p:sp>
      <p:sp>
        <p:nvSpPr>
          <p:cNvPr id="7" name="Title 1"/>
          <p:cNvSpPr>
            <a:spLocks noGrp="1"/>
          </p:cNvSpPr>
          <p:nvPr>
            <p:ph type="title"/>
          </p:nvPr>
        </p:nvSpPr>
        <p:spPr>
          <a:xfrm>
            <a:off x="0" y="241300"/>
            <a:ext cx="9144000" cy="944563"/>
          </a:xfrm>
        </p:spPr>
        <p:txBody>
          <a:bodyPr rtlCol="0">
            <a:normAutofit/>
          </a:bodyPr>
          <a:lstStyle/>
          <a:p>
            <a:pPr algn="ctr" eaLnBrk="1" fontAlgn="auto" hangingPunct="1">
              <a:spcAft>
                <a:spcPts val="0"/>
              </a:spcAft>
              <a:defRPr/>
            </a:pPr>
            <a:r>
              <a:rPr lang="en-US" sz="3200" b="1" dirty="0">
                <a:solidFill>
                  <a:schemeClr val="accent4">
                    <a:lumMod val="50000"/>
                  </a:schemeClr>
                </a:solidFill>
                <a:latin typeface="Arial" panose="020B0604020202020204" pitchFamily="34" charset="0"/>
                <a:cs typeface="Arial" panose="020B0604020202020204" pitchFamily="34" charset="0"/>
              </a:rPr>
              <a:t>STATE OF MICHIANA  v  ROBIN BIRDSONG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TextBox 15"/>
          <p:cNvSpPr txBox="1">
            <a:spLocks noChangeArrowheads="1"/>
          </p:cNvSpPr>
          <p:nvPr/>
        </p:nvSpPr>
        <p:spPr bwMode="auto">
          <a:xfrm>
            <a:off x="0" y="540226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dirty="0">
                <a:solidFill>
                  <a:schemeClr val="accent4">
                    <a:lumMod val="50000"/>
                  </a:schemeClr>
                </a:solidFill>
                <a:latin typeface="Adobe Caslon Pro" panose="0205050205050A020403" pitchFamily="18" charset="0"/>
              </a:rPr>
              <a:t>Pick Your Jury Using the Sixth Amendment</a:t>
            </a:r>
          </a:p>
        </p:txBody>
      </p:sp>
      <p:pic>
        <p:nvPicPr>
          <p:cNvPr id="39939" name="Picture 4"/>
          <p:cNvPicPr>
            <a:picLocks noChangeAspect="1"/>
          </p:cNvPicPr>
          <p:nvPr/>
        </p:nvPicPr>
        <p:blipFill>
          <a:blip r:embed="rId2">
            <a:extLst>
              <a:ext uri="{28A0092B-C50C-407E-A947-70E740481C1C}">
                <a14:useLocalDpi xmlns:a14="http://schemas.microsoft.com/office/drawing/2010/main"/>
              </a:ext>
            </a:extLst>
          </a:blip>
          <a:srcRect b="20703"/>
          <a:stretch>
            <a:fillRect/>
          </a:stretch>
        </p:blipFill>
        <p:spPr bwMode="auto">
          <a:xfrm>
            <a:off x="0" y="-28575"/>
            <a:ext cx="91440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TextBox 15"/>
          <p:cNvSpPr txBox="1">
            <a:spLocks noChangeArrowheads="1"/>
          </p:cNvSpPr>
          <p:nvPr/>
        </p:nvSpPr>
        <p:spPr bwMode="auto">
          <a:xfrm>
            <a:off x="0" y="4264025"/>
            <a:ext cx="9144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200" dirty="0">
                <a:solidFill>
                  <a:schemeClr val="accent4">
                    <a:lumMod val="50000"/>
                  </a:schemeClr>
                </a:solidFill>
                <a:latin typeface="Adobe Caslon Pro" panose="0205050205050A020403" pitchFamily="18" charset="0"/>
              </a:rPr>
              <a:t>Pick Your Jury by Lot</a:t>
            </a:r>
          </a:p>
          <a:p>
            <a:pPr algn="ctr" eaLnBrk="1" hangingPunct="1">
              <a:defRPr/>
            </a:pPr>
            <a:endParaRPr lang="en-US" altLang="en-US" sz="3200" dirty="0">
              <a:solidFill>
                <a:schemeClr val="accent4">
                  <a:lumMod val="50000"/>
                </a:schemeClr>
              </a:solidFill>
              <a:latin typeface="Adobe Caslon Pro" panose="0205050205050A020403" pitchFamily="18" charset="0"/>
            </a:endParaRPr>
          </a:p>
          <a:p>
            <a:pPr algn="ctr" eaLnBrk="1" hangingPunct="1">
              <a:defRPr/>
            </a:pPr>
            <a:r>
              <a:rPr lang="en-US" altLang="en-US" sz="3200" dirty="0">
                <a:solidFill>
                  <a:schemeClr val="accent4">
                    <a:lumMod val="50000"/>
                  </a:schemeClr>
                </a:solidFill>
                <a:latin typeface="Adobe Caslon Pro" panose="0205050205050A020403" pitchFamily="18" charset="0"/>
              </a:rPr>
              <a:t>Did Robin get a fair trial with </a:t>
            </a:r>
          </a:p>
          <a:p>
            <a:pPr algn="ctr" eaLnBrk="1" hangingPunct="1">
              <a:defRPr/>
            </a:pPr>
            <a:r>
              <a:rPr lang="en-US" altLang="en-US" sz="3200" dirty="0">
                <a:solidFill>
                  <a:schemeClr val="accent4">
                    <a:lumMod val="50000"/>
                  </a:schemeClr>
                </a:solidFill>
                <a:latin typeface="Adobe Caslon Pro" panose="0205050205050A020403" pitchFamily="18" charset="0"/>
              </a:rPr>
              <a:t>the jurors chosen by lot? </a:t>
            </a:r>
          </a:p>
          <a:p>
            <a:pPr algn="ctr" eaLnBrk="1" hangingPunct="1">
              <a:defRPr/>
            </a:pPr>
            <a:endParaRPr lang="en-US" altLang="en-US" sz="3600" b="1" dirty="0"/>
          </a:p>
        </p:txBody>
      </p:sp>
      <p:pic>
        <p:nvPicPr>
          <p:cNvPr id="4096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6338" y="26988"/>
            <a:ext cx="6791325"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522835" y="3580790"/>
            <a:ext cx="3794750" cy="303580"/>
          </a:xfrm>
          <a:prstGeom prst="ellipse">
            <a:avLst/>
          </a:prstGeom>
          <a:solidFill>
            <a:schemeClr val="tx1">
              <a:lumMod val="50000"/>
              <a:lumOff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a:xfrm>
            <a:off x="853145" y="5250480"/>
            <a:ext cx="8592605" cy="1302139"/>
          </a:xfrm>
          <a:extLst/>
        </p:spPr>
        <p:txBody>
          <a:bodyPr rtlCol="0">
            <a:normAutofit/>
          </a:bodyPr>
          <a:lstStyle/>
          <a:p>
            <a:pPr eaLnBrk="1" fontAlgn="auto" hangingPunct="1">
              <a:spcAft>
                <a:spcPts val="0"/>
              </a:spcAft>
              <a:defRPr/>
            </a:pPr>
            <a:r>
              <a:rPr lang="en-US" sz="3200" dirty="0">
                <a:solidFill>
                  <a:schemeClr val="accent4">
                    <a:lumMod val="50000"/>
                  </a:schemeClr>
                </a:solidFill>
                <a:latin typeface="Adobe Caslon Pro" panose="0205050205050A020403" pitchFamily="18" charset="0"/>
                <a:cs typeface="Arial" pitchFamily="34" charset="0"/>
              </a:rPr>
              <a:t>Which Jury is Better?</a:t>
            </a:r>
          </a:p>
          <a:p>
            <a:pPr eaLnBrk="1" fontAlgn="auto" hangingPunct="1">
              <a:spcAft>
                <a:spcPts val="0"/>
              </a:spcAft>
              <a:defRPr/>
            </a:pPr>
            <a:r>
              <a:rPr lang="en-US" sz="3200" dirty="0">
                <a:solidFill>
                  <a:schemeClr val="accent4">
                    <a:lumMod val="50000"/>
                  </a:schemeClr>
                </a:solidFill>
                <a:latin typeface="Adobe Caslon Pro" panose="0205050205050A020403" pitchFamily="18" charset="0"/>
                <a:cs typeface="Arial" pitchFamily="34" charset="0"/>
              </a:rPr>
              <a:t>Is the 6</a:t>
            </a:r>
            <a:r>
              <a:rPr lang="en-US" sz="3200" baseline="30000" dirty="0">
                <a:solidFill>
                  <a:schemeClr val="accent4">
                    <a:lumMod val="50000"/>
                  </a:schemeClr>
                </a:solidFill>
                <a:latin typeface="Adobe Caslon Pro" panose="0205050205050A020403" pitchFamily="18" charset="0"/>
                <a:cs typeface="Arial" pitchFamily="34" charset="0"/>
              </a:rPr>
              <a:t>th</a:t>
            </a:r>
            <a:r>
              <a:rPr lang="en-US" sz="3200" dirty="0">
                <a:solidFill>
                  <a:schemeClr val="accent4">
                    <a:lumMod val="50000"/>
                  </a:schemeClr>
                </a:solidFill>
                <a:latin typeface="Adobe Caslon Pro" panose="0205050205050A020403" pitchFamily="18" charset="0"/>
                <a:cs typeface="Arial" pitchFamily="34" charset="0"/>
              </a:rPr>
              <a:t> Amendment a fair process?</a:t>
            </a:r>
          </a:p>
          <a:p>
            <a:pPr eaLnBrk="1" fontAlgn="auto" hangingPunct="1">
              <a:spcAft>
                <a:spcPts val="0"/>
              </a:spcAft>
              <a:defRPr/>
            </a:pPr>
            <a:endParaRPr lang="en-US" dirty="0">
              <a:ln w="12700">
                <a:solidFill>
                  <a:schemeClr val="tx2">
                    <a:satMod val="155000"/>
                  </a:schemeClr>
                </a:solidFill>
                <a:prstDash val="solid"/>
              </a:ln>
              <a:solidFill>
                <a:schemeClr val="accent4">
                  <a:lumMod val="50000"/>
                </a:schemeClr>
              </a:solidFill>
            </a:endParaRPr>
          </a:p>
          <a:p>
            <a:pPr eaLnBrk="1" fontAlgn="auto" hangingPunct="1">
              <a:spcAft>
                <a:spcPts val="0"/>
              </a:spcAft>
              <a:defRPr/>
            </a:pPr>
            <a:endParaRPr lang="en-US" dirty="0">
              <a:ln w="12700">
                <a:solidFill>
                  <a:schemeClr val="tx2">
                    <a:satMod val="155000"/>
                  </a:schemeClr>
                </a:solidFill>
                <a:prstDash val="solid"/>
              </a:ln>
              <a:solidFill>
                <a:schemeClr val="accent4">
                  <a:lumMod val="50000"/>
                </a:schemeClr>
              </a:solidFill>
            </a:endParaRPr>
          </a:p>
          <a:p>
            <a:pPr eaLnBrk="1" fontAlgn="auto" hangingPunct="1">
              <a:spcAft>
                <a:spcPts val="0"/>
              </a:spcAft>
              <a:defRPr/>
            </a:pPr>
            <a:endParaRPr lang="en-US" dirty="0">
              <a:ln w="12700">
                <a:solidFill>
                  <a:schemeClr val="tx2">
                    <a:satMod val="155000"/>
                  </a:schemeClr>
                </a:solidFill>
                <a:prstDash val="solid"/>
              </a:ln>
            </a:endParaRPr>
          </a:p>
        </p:txBody>
      </p:sp>
      <p:pic>
        <p:nvPicPr>
          <p:cNvPr id="41987"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8688" y="0"/>
            <a:ext cx="728662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3988" y="2138363"/>
            <a:ext cx="4402137" cy="2430462"/>
          </a:xfrm>
        </p:spPr>
        <p:txBody>
          <a:bodyPr rtlCol="0">
            <a:noAutofit/>
          </a:bodyPr>
          <a:lstStyle/>
          <a:p>
            <a:pPr algn="l" eaLnBrk="1" fontAlgn="auto" hangingPunct="1">
              <a:spcAft>
                <a:spcPts val="0"/>
              </a:spcAft>
              <a:defRPr/>
            </a:pPr>
            <a:r>
              <a:rPr lang="en-US" sz="3200" dirty="0">
                <a:solidFill>
                  <a:schemeClr val="accent4">
                    <a:lumMod val="50000"/>
                  </a:schemeClr>
                </a:solidFill>
                <a:latin typeface="Adobe Caslon Pro" panose="0205050205050A020403" pitchFamily="18" charset="0"/>
                <a:cs typeface="Arial" pitchFamily="34" charset="0"/>
              </a:rPr>
              <a:t>The Constitution was drafted in 1787 after the Revolutionary War.</a:t>
            </a:r>
            <a:br>
              <a:rPr lang="en-US" sz="3200" dirty="0">
                <a:solidFill>
                  <a:schemeClr val="accent4">
                    <a:lumMod val="50000"/>
                  </a:schemeClr>
                </a:solidFill>
                <a:latin typeface="Adobe Caslon Pro" panose="0205050205050A020403" pitchFamily="18" charset="0"/>
                <a:cs typeface="Arial" pitchFamily="34" charset="0"/>
              </a:rPr>
            </a:br>
            <a:r>
              <a:rPr lang="en-US" sz="3200" dirty="0">
                <a:solidFill>
                  <a:schemeClr val="accent4">
                    <a:lumMod val="50000"/>
                  </a:schemeClr>
                </a:solidFill>
                <a:latin typeface="Adobe Caslon Pro" panose="0205050205050A020403" pitchFamily="18" charset="0"/>
                <a:cs typeface="Arial" pitchFamily="34" charset="0"/>
              </a:rPr>
              <a:t/>
            </a:r>
            <a:br>
              <a:rPr lang="en-US" sz="3200" dirty="0">
                <a:solidFill>
                  <a:schemeClr val="accent4">
                    <a:lumMod val="50000"/>
                  </a:schemeClr>
                </a:solidFill>
                <a:latin typeface="Adobe Caslon Pro" panose="0205050205050A020403" pitchFamily="18" charset="0"/>
                <a:cs typeface="Arial" pitchFamily="34" charset="0"/>
              </a:rPr>
            </a:br>
            <a:endParaRPr lang="en-US" sz="3200" dirty="0">
              <a:solidFill>
                <a:schemeClr val="accent4">
                  <a:lumMod val="50000"/>
                </a:schemeClr>
              </a:solidFill>
              <a:latin typeface="Adobe Caslon Pro" panose="0205050205050A020403" pitchFamily="18" charset="0"/>
              <a:cs typeface="Arial" pitchFamily="34" charset="0"/>
            </a:endParaRPr>
          </a:p>
        </p:txBody>
      </p:sp>
      <p:pic>
        <p:nvPicPr>
          <p:cNvPr id="8195" name="Picture 3" descr="784598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6125" y="-11113"/>
            <a:ext cx="4587875"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US" altLang="en-US"/>
          </a:p>
        </p:txBody>
      </p:sp>
      <p:sp>
        <p:nvSpPr>
          <p:cNvPr id="3" name="Content Placeholder 2"/>
          <p:cNvSpPr>
            <a:spLocks noGrp="1"/>
          </p:cNvSpPr>
          <p:nvPr>
            <p:ph sz="half" idx="1"/>
          </p:nvPr>
        </p:nvSpPr>
        <p:spPr>
          <a:xfrm>
            <a:off x="628650" y="1825625"/>
            <a:ext cx="7886700" cy="4351338"/>
          </a:xfrm>
        </p:spPr>
        <p:txBody>
          <a:bodyPr/>
          <a:lstStyle/>
          <a:p>
            <a:pPr marL="0" indent="0" eaLnBrk="1" hangingPunct="1">
              <a:buFont typeface="Arial" panose="020B0604020202020204" pitchFamily="34" charset="0"/>
              <a:buNone/>
              <a:defRPr/>
            </a:pPr>
            <a:r>
              <a:rPr lang="en-US" altLang="en-US" sz="3200" dirty="0">
                <a:solidFill>
                  <a:schemeClr val="accent4">
                    <a:lumMod val="50000"/>
                  </a:schemeClr>
                </a:solidFill>
                <a:latin typeface="Adobe Caslon Pro" panose="0205050205050A020403" pitchFamily="18" charset="0"/>
              </a:rPr>
              <a:t>Who were the authors of the Constitution</a:t>
            </a:r>
            <a:r>
              <a:rPr lang="en-US" altLang="en-US" sz="3200" dirty="0" smtClean="0">
                <a:solidFill>
                  <a:schemeClr val="accent4">
                    <a:lumMod val="50000"/>
                  </a:schemeClr>
                </a:solidFill>
                <a:latin typeface="Adobe Caslon Pro" panose="0205050205050A020403" pitchFamily="18" charset="0"/>
              </a:rPr>
              <a:t>?</a:t>
            </a:r>
          </a:p>
          <a:p>
            <a:pPr marL="0" indent="0" eaLnBrk="1" hangingPunct="1">
              <a:buFont typeface="Arial" panose="020B0604020202020204" pitchFamily="34" charset="0"/>
              <a:buNone/>
              <a:defRPr/>
            </a:pPr>
            <a:r>
              <a:rPr lang="en-US" altLang="en-US" sz="3200" dirty="0" smtClean="0">
                <a:solidFill>
                  <a:schemeClr val="accent4">
                    <a:lumMod val="50000"/>
                  </a:schemeClr>
                </a:solidFill>
                <a:latin typeface="Adobe Caslon Pro" panose="0205050205050A020403" pitchFamily="18" charset="0"/>
              </a:rPr>
              <a:t> </a:t>
            </a:r>
            <a:r>
              <a:rPr lang="en-US" altLang="en-US" dirty="0">
                <a:solidFill>
                  <a:schemeClr val="accent4">
                    <a:lumMod val="50000"/>
                  </a:schemeClr>
                </a:solidFill>
                <a:latin typeface="Adobe Caslon Pro" panose="0205050205050A020403" pitchFamily="18" charset="0"/>
              </a:rPr>
              <a:t/>
            </a:r>
            <a:br>
              <a:rPr lang="en-US" altLang="en-US" dirty="0">
                <a:solidFill>
                  <a:schemeClr val="accent4">
                    <a:lumMod val="50000"/>
                  </a:schemeClr>
                </a:solidFill>
                <a:latin typeface="Adobe Caslon Pro" panose="0205050205050A020403" pitchFamily="18" charset="0"/>
              </a:rPr>
            </a:br>
            <a:r>
              <a:rPr lang="en-US" altLang="en-US" dirty="0"/>
              <a:t/>
            </a:r>
            <a:br>
              <a:rPr lang="en-US" altLang="en-US" dirty="0"/>
            </a:br>
            <a:r>
              <a:rPr lang="en-US" altLang="en-US" sz="3200" dirty="0">
                <a:solidFill>
                  <a:schemeClr val="accent4">
                    <a:lumMod val="50000"/>
                  </a:schemeClr>
                </a:solidFill>
                <a:latin typeface="Adobe Caslon Pro" panose="0205050205050A020403" pitchFamily="18" charset="0"/>
              </a:rPr>
              <a:t/>
            </a:r>
            <a:br>
              <a:rPr lang="en-US" altLang="en-US" sz="3200" dirty="0">
                <a:solidFill>
                  <a:schemeClr val="accent4">
                    <a:lumMod val="50000"/>
                  </a:schemeClr>
                </a:solidFill>
                <a:latin typeface="Adobe Caslon Pro" panose="0205050205050A020403" pitchFamily="18" charset="0"/>
              </a:rPr>
            </a:br>
            <a:r>
              <a:rPr lang="en-US" altLang="en-US" sz="3200" dirty="0">
                <a:solidFill>
                  <a:schemeClr val="accent4">
                    <a:lumMod val="50000"/>
                  </a:schemeClr>
                </a:solidFill>
                <a:latin typeface="Adobe Caslon Pro" panose="0205050205050A020403" pitchFamily="18" charset="0"/>
              </a:rPr>
              <a:t>Who was the “father” of the Constitution? </a:t>
            </a:r>
            <a:endParaRPr lang="en-US" altLang="en-US" sz="3200" dirty="0" smtClean="0">
              <a:solidFill>
                <a:schemeClr val="accent4">
                  <a:lumMod val="50000"/>
                </a:schemeClr>
              </a:solidFill>
              <a:latin typeface="Adobe Caslon Pro" panose="0205050205050A020403" pitchFamily="18" charset="0"/>
            </a:endParaRPr>
          </a:p>
          <a:p>
            <a:pPr marL="460375" indent="0" eaLnBrk="1" hangingPunct="1">
              <a:buFont typeface="Arial" panose="020B0604020202020204" pitchFamily="34" charset="0"/>
              <a:buNone/>
              <a:defRPr/>
            </a:pPr>
            <a:r>
              <a:rPr lang="en-US" altLang="en-US" sz="3200" dirty="0" smtClean="0">
                <a:solidFill>
                  <a:schemeClr val="accent4">
                    <a:lumMod val="50000"/>
                  </a:schemeClr>
                </a:solidFill>
                <a:latin typeface="Adobe Caslon Pro" panose="0205050205050A020403" pitchFamily="18" charset="0"/>
              </a:rPr>
              <a:t>James Madison</a:t>
            </a:r>
            <a:r>
              <a:rPr lang="en-US" altLang="en-US" sz="3200" dirty="0">
                <a:solidFill>
                  <a:schemeClr val="accent4">
                    <a:lumMod val="50000"/>
                  </a:schemeClr>
                </a:solidFill>
                <a:latin typeface="Adobe Caslon Pro" panose="0205050205050A020403" pitchFamily="18" charset="0"/>
              </a:rPr>
              <a:t/>
            </a:r>
            <a:br>
              <a:rPr lang="en-US" altLang="en-US" sz="3200" dirty="0">
                <a:solidFill>
                  <a:schemeClr val="accent4">
                    <a:lumMod val="50000"/>
                  </a:schemeClr>
                </a:solidFill>
                <a:latin typeface="Adobe Caslon Pro" panose="0205050205050A020403" pitchFamily="18" charset="0"/>
              </a:rPr>
            </a:br>
            <a:r>
              <a:rPr lang="en-US" altLang="en-US" dirty="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p:cNvPicPr>
          <p:nvPr/>
        </p:nvPicPr>
        <p:blipFill>
          <a:blip r:embed="rId3" cstate="screen">
            <a:extLst>
              <a:ext uri="{28A0092B-C50C-407E-A947-70E740481C1C}">
                <a14:useLocalDpi xmlns:a14="http://schemas.microsoft.com/office/drawing/2010/main"/>
              </a:ext>
            </a:extLst>
          </a:blip>
          <a:srcRect r="12805"/>
          <a:stretch>
            <a:fillRect/>
          </a:stretch>
        </p:blipFill>
        <p:spPr bwMode="auto">
          <a:xfrm>
            <a:off x="-30163" y="0"/>
            <a:ext cx="9155113"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4"/>
          <p:cNvSpPr txBox="1">
            <a:spLocks noChangeArrowheads="1"/>
          </p:cNvSpPr>
          <p:nvPr/>
        </p:nvSpPr>
        <p:spPr bwMode="auto">
          <a:xfrm>
            <a:off x="3433763" y="241300"/>
            <a:ext cx="53879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3200" b="1" dirty="0">
                <a:solidFill>
                  <a:schemeClr val="accent1">
                    <a:lumMod val="50000"/>
                  </a:schemeClr>
                </a:solidFill>
                <a:latin typeface="Adobe Caslon Pro" panose="0205050205050A020403" pitchFamily="18" charset="0"/>
              </a:rPr>
              <a:t>The authors based the Constitution on principles and traditions dating back to Roman times (c. 439 BC)</a:t>
            </a:r>
            <a:r>
              <a:rPr lang="en-US" altLang="en-US" sz="3200" dirty="0">
                <a:solidFill>
                  <a:schemeClr val="accent1">
                    <a:lumMod val="50000"/>
                  </a:schemeClr>
                </a:solidFill>
                <a:latin typeface="Adobe Caslon Pro" panose="0205050205050A020403"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532" y="393200"/>
            <a:ext cx="3490912" cy="1442006"/>
          </a:xfrm>
        </p:spPr>
        <p:txBody>
          <a:bodyPr rtlCol="0" anchor="t">
            <a:normAutofit fontScale="90000"/>
          </a:bodyPr>
          <a:lstStyle/>
          <a:p>
            <a:pPr algn="l" eaLnBrk="1" fontAlgn="auto" hangingPunct="1">
              <a:spcAft>
                <a:spcPts val="0"/>
              </a:spcAft>
              <a:defRPr/>
            </a:pPr>
            <a:r>
              <a:rPr lang="en-US" altLang="en-US" sz="3600" dirty="0" smtClean="0">
                <a:solidFill>
                  <a:schemeClr val="accent4">
                    <a:lumMod val="50000"/>
                  </a:schemeClr>
                </a:solidFill>
                <a:latin typeface="Adobe Caslon Pro" panose="0205050205050A020403" pitchFamily="18" charset="0"/>
                <a:cs typeface="Arial" panose="020B0604020202020204" pitchFamily="34" charset="0"/>
              </a:rPr>
              <a:t>How times has the Constitution been amended? </a:t>
            </a:r>
            <a:br>
              <a:rPr lang="en-US" altLang="en-US" sz="3600" dirty="0" smtClean="0">
                <a:solidFill>
                  <a:schemeClr val="accent4">
                    <a:lumMod val="50000"/>
                  </a:schemeClr>
                </a:solidFill>
                <a:latin typeface="Adobe Caslon Pro" panose="0205050205050A020403" pitchFamily="18" charset="0"/>
                <a:cs typeface="Arial" panose="020B0604020202020204" pitchFamily="34" charset="0"/>
              </a:rPr>
            </a:br>
            <a:endParaRPr lang="en-US" altLang="en-US" sz="3200" dirty="0">
              <a:solidFill>
                <a:schemeClr val="accent4">
                  <a:lumMod val="50000"/>
                </a:schemeClr>
              </a:solidFill>
              <a:latin typeface="Adobe Caslon Pro" panose="0205050205050A020403" pitchFamily="18" charset="0"/>
              <a:cs typeface="Arial" panose="020B0604020202020204" pitchFamily="34" charset="0"/>
            </a:endParaRPr>
          </a:p>
        </p:txBody>
      </p:sp>
      <p:pic>
        <p:nvPicPr>
          <p:cNvPr id="143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3175" y="317500"/>
            <a:ext cx="5121275"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286532" y="3125420"/>
            <a:ext cx="3490912" cy="136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algn="ctr" rtl="0" eaLnBrk="0" fontAlgn="base" hangingPunct="0">
              <a:lnSpc>
                <a:spcPct val="90000"/>
              </a:lnSpc>
              <a:spcBef>
                <a:spcPct val="0"/>
              </a:spcBef>
              <a:spcAft>
                <a:spcPct val="0"/>
              </a:spcAft>
              <a:defRPr sz="6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l" eaLnBrk="1" fontAlgn="auto" hangingPunct="1">
              <a:spcAft>
                <a:spcPts val="0"/>
              </a:spcAft>
              <a:defRPr/>
            </a:pPr>
            <a:r>
              <a:rPr lang="en-US" altLang="en-US" sz="3200" dirty="0" smtClean="0">
                <a:solidFill>
                  <a:schemeClr val="accent4">
                    <a:lumMod val="50000"/>
                  </a:schemeClr>
                </a:solidFill>
                <a:latin typeface="Adobe Caslon Pro" panose="0205050205050A020403" pitchFamily="18" charset="0"/>
                <a:cs typeface="Arial" panose="020B0604020202020204" pitchFamily="34" charset="0"/>
              </a:rPr>
              <a:t>What do we call the first 10 amendments?</a:t>
            </a:r>
            <a:endParaRPr lang="en-US" altLang="en-US" sz="3200" dirty="0">
              <a:solidFill>
                <a:schemeClr val="accent4">
                  <a:lumMod val="50000"/>
                </a:schemeClr>
              </a:solidFill>
              <a:latin typeface="Adobe Caslon Pro" panose="0205050205050A020403" pitchFamily="18" charset="0"/>
              <a:cs typeface="Arial" panose="020B0604020202020204" pitchFamily="34" charset="0"/>
            </a:endParaRPr>
          </a:p>
        </p:txBody>
      </p:sp>
      <p:sp>
        <p:nvSpPr>
          <p:cNvPr id="3" name="TextBox 2"/>
          <p:cNvSpPr txBox="1"/>
          <p:nvPr/>
        </p:nvSpPr>
        <p:spPr>
          <a:xfrm>
            <a:off x="281253" y="1455730"/>
            <a:ext cx="2939507" cy="1569660"/>
          </a:xfrm>
          <a:prstGeom prst="rect">
            <a:avLst/>
          </a:prstGeom>
          <a:noFill/>
        </p:spPr>
        <p:txBody>
          <a:bodyPr wrap="square" rtlCol="0">
            <a:spAutoFit/>
          </a:bodyPr>
          <a:lstStyle/>
          <a:p>
            <a:r>
              <a:rPr lang="en-US" altLang="en-US" sz="3200" dirty="0">
                <a:solidFill>
                  <a:schemeClr val="accent4">
                    <a:lumMod val="50000"/>
                  </a:schemeClr>
                </a:solidFill>
                <a:latin typeface="Adobe Caslon Pro" panose="0205050205050A020403" pitchFamily="18" charset="0"/>
              </a:rPr>
              <a:t/>
            </a:r>
            <a:br>
              <a:rPr lang="en-US" altLang="en-US" sz="3200" dirty="0">
                <a:solidFill>
                  <a:schemeClr val="accent4">
                    <a:lumMod val="50000"/>
                  </a:schemeClr>
                </a:solidFill>
                <a:latin typeface="Adobe Caslon Pro" panose="0205050205050A020403" pitchFamily="18" charset="0"/>
              </a:rPr>
            </a:br>
            <a:r>
              <a:rPr lang="en-US" altLang="en-US" sz="3200" dirty="0">
                <a:solidFill>
                  <a:schemeClr val="accent4">
                    <a:lumMod val="50000"/>
                  </a:schemeClr>
                </a:solidFill>
                <a:latin typeface="Adobe Caslon Pro" panose="0205050205050A020403" pitchFamily="18" charset="0"/>
              </a:rPr>
              <a:t>27 times.</a:t>
            </a:r>
            <a:br>
              <a:rPr lang="en-US" altLang="en-US" sz="3200" dirty="0">
                <a:solidFill>
                  <a:schemeClr val="accent4">
                    <a:lumMod val="50000"/>
                  </a:schemeClr>
                </a:solidFill>
                <a:latin typeface="Adobe Caslon Pro" panose="0205050205050A020403" pitchFamily="18" charset="0"/>
              </a:rPr>
            </a:br>
            <a:endParaRPr lang="en-US" sz="3200" dirty="0"/>
          </a:p>
        </p:txBody>
      </p:sp>
      <p:sp>
        <p:nvSpPr>
          <p:cNvPr id="5" name="TextBox 4"/>
          <p:cNvSpPr txBox="1"/>
          <p:nvPr/>
        </p:nvSpPr>
        <p:spPr>
          <a:xfrm>
            <a:off x="286532" y="4591560"/>
            <a:ext cx="3526643" cy="1138773"/>
          </a:xfrm>
          <a:prstGeom prst="rect">
            <a:avLst/>
          </a:prstGeom>
          <a:noFill/>
        </p:spPr>
        <p:txBody>
          <a:bodyPr wrap="square" rtlCol="0">
            <a:spAutoFit/>
          </a:bodyPr>
          <a:lstStyle/>
          <a:p>
            <a:r>
              <a:rPr lang="en-US" altLang="en-US" dirty="0">
                <a:solidFill>
                  <a:schemeClr val="accent4">
                    <a:lumMod val="50000"/>
                  </a:schemeClr>
                </a:solidFill>
                <a:latin typeface="Adobe Caslon Pro" panose="0205050205050A020403" pitchFamily="18" charset="0"/>
              </a:rPr>
              <a:t/>
            </a:r>
            <a:br>
              <a:rPr lang="en-US" altLang="en-US" dirty="0">
                <a:solidFill>
                  <a:schemeClr val="accent4">
                    <a:lumMod val="50000"/>
                  </a:schemeClr>
                </a:solidFill>
                <a:latin typeface="Adobe Caslon Pro" panose="0205050205050A020403" pitchFamily="18" charset="0"/>
              </a:rPr>
            </a:br>
            <a:r>
              <a:rPr lang="en-US" altLang="en-US" sz="3200" dirty="0" smtClean="0">
                <a:solidFill>
                  <a:schemeClr val="accent4">
                    <a:lumMod val="50000"/>
                  </a:schemeClr>
                </a:solidFill>
                <a:latin typeface="Adobe Caslon Pro" panose="0205050205050A020403" pitchFamily="18" charset="0"/>
              </a:rPr>
              <a:t>The </a:t>
            </a:r>
            <a:r>
              <a:rPr lang="en-US" altLang="en-US" sz="3200" dirty="0">
                <a:solidFill>
                  <a:schemeClr val="accent4">
                    <a:lumMod val="50000"/>
                  </a:schemeClr>
                </a:solidFill>
                <a:latin typeface="Adobe Caslon Pro" panose="0205050205050A020403" pitchFamily="18" charset="0"/>
              </a:rPr>
              <a:t>Bill of Rights.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a:extLst>
              <a:ext uri="{28A0092B-C50C-407E-A947-70E740481C1C}">
                <a14:useLocalDpi xmlns:a14="http://schemas.microsoft.com/office/drawing/2010/main"/>
              </a:ext>
            </a:extLst>
          </a:blip>
          <a:srcRect t="22580" b="10117"/>
          <a:stretch>
            <a:fillRect/>
          </a:stretch>
        </p:blipFill>
        <p:spPr bwMode="auto">
          <a:xfrm>
            <a:off x="0" y="22225"/>
            <a:ext cx="91440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5725" y="4567238"/>
            <a:ext cx="8972550" cy="1282700"/>
          </a:xfrm>
        </p:spPr>
        <p:txBody>
          <a:bodyPr rtlCol="0">
            <a:normAutofit/>
          </a:bodyPr>
          <a:lstStyle/>
          <a:p>
            <a:pPr eaLnBrk="1" fontAlgn="auto" hangingPunct="1">
              <a:spcAft>
                <a:spcPts val="0"/>
              </a:spcAft>
              <a:defRPr/>
            </a:pPr>
            <a:r>
              <a:rPr lang="en-US" altLang="en-US" sz="3600" dirty="0">
                <a:solidFill>
                  <a:schemeClr val="accent4">
                    <a:lumMod val="50000"/>
                  </a:schemeClr>
                </a:solidFill>
                <a:latin typeface="Adobe Caslon Pro" panose="0205050205050A020403" pitchFamily="18" charset="0"/>
                <a:cs typeface="Arial" panose="020B0604020202020204" pitchFamily="34" charset="0"/>
              </a:rPr>
              <a:t>What rights do the Sixth Amendment provide?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890588" y="393700"/>
            <a:ext cx="7361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sz="3200" b="1" dirty="0">
                <a:solidFill>
                  <a:schemeClr val="accent4">
                    <a:lumMod val="50000"/>
                  </a:schemeClr>
                </a:solidFill>
                <a:latin typeface="Adobe Caslon Pro" panose="0205050205050A020403" pitchFamily="18" charset="0"/>
              </a:rPr>
              <a:t>The Sixth Amendment States:</a:t>
            </a:r>
          </a:p>
        </p:txBody>
      </p:sp>
      <p:sp>
        <p:nvSpPr>
          <p:cNvPr id="12291" name="TextBox 2"/>
          <p:cNvSpPr txBox="1">
            <a:spLocks noChangeArrowheads="1"/>
          </p:cNvSpPr>
          <p:nvPr/>
        </p:nvSpPr>
        <p:spPr bwMode="auto">
          <a:xfrm>
            <a:off x="398463" y="1455738"/>
            <a:ext cx="8270875" cy="729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00000"/>
              </a:lnSpc>
              <a:spcBef>
                <a:spcPct val="0"/>
              </a:spcBef>
              <a:buFont typeface="Arial" panose="020B0604020202020204" pitchFamily="34" charset="0"/>
              <a:buNone/>
              <a:defRPr/>
            </a:pPr>
            <a:r>
              <a:rPr lang="en-US" altLang="en-US" sz="3000" dirty="0">
                <a:solidFill>
                  <a:schemeClr val="accent4">
                    <a:lumMod val="50000"/>
                  </a:schemeClr>
                </a:solidFill>
                <a:latin typeface="Adobe Caslon Pro" panose="0205050205050A020403" pitchFamily="18" charset="0"/>
              </a:rPr>
              <a:t>“In all criminal prosecutions, </a:t>
            </a:r>
          </a:p>
          <a:p>
            <a:pPr marL="457200" indent="-457200" eaLnBrk="1" hangingPunct="1">
              <a:lnSpc>
                <a:spcPct val="100000"/>
              </a:lnSpc>
              <a:spcBef>
                <a:spcPct val="0"/>
              </a:spcBef>
              <a:defRPr/>
            </a:pPr>
            <a:r>
              <a:rPr lang="en-US" altLang="en-US" sz="3000" dirty="0">
                <a:solidFill>
                  <a:schemeClr val="accent4">
                    <a:lumMod val="50000"/>
                  </a:schemeClr>
                </a:solidFill>
                <a:latin typeface="Adobe Caslon Pro" panose="0205050205050A020403" pitchFamily="18" charset="0"/>
              </a:rPr>
              <a:t>the accused person shall have the right to a speedy and public trial, </a:t>
            </a:r>
          </a:p>
          <a:p>
            <a:pPr marL="457200" indent="-457200" eaLnBrk="1" hangingPunct="1">
              <a:lnSpc>
                <a:spcPct val="100000"/>
              </a:lnSpc>
              <a:spcBef>
                <a:spcPct val="0"/>
              </a:spcBef>
              <a:defRPr/>
            </a:pPr>
            <a:r>
              <a:rPr lang="en-US" altLang="en-US" sz="3000" dirty="0">
                <a:solidFill>
                  <a:schemeClr val="accent4">
                    <a:lumMod val="50000"/>
                  </a:schemeClr>
                </a:solidFill>
                <a:latin typeface="Adobe Caslon Pro" panose="0205050205050A020403" pitchFamily="18" charset="0"/>
              </a:rPr>
              <a:t>by an impartial jury of the state where the crime has been committed, </a:t>
            </a:r>
          </a:p>
          <a:p>
            <a:pPr marL="457200" indent="-457200" eaLnBrk="1" hangingPunct="1">
              <a:lnSpc>
                <a:spcPct val="100000"/>
              </a:lnSpc>
              <a:spcBef>
                <a:spcPct val="0"/>
              </a:spcBef>
              <a:defRPr/>
            </a:pPr>
            <a:r>
              <a:rPr lang="en-US" altLang="en-US" sz="3000" dirty="0">
                <a:solidFill>
                  <a:schemeClr val="accent4">
                    <a:lumMod val="50000"/>
                  </a:schemeClr>
                </a:solidFill>
                <a:latin typeface="Adobe Caslon Pro" panose="0205050205050A020403" pitchFamily="18" charset="0"/>
              </a:rPr>
              <a:t>the right to know the crime he or she is accused of, </a:t>
            </a:r>
          </a:p>
          <a:p>
            <a:pPr marL="457200" indent="-457200" eaLnBrk="1" hangingPunct="1">
              <a:lnSpc>
                <a:spcPct val="100000"/>
              </a:lnSpc>
              <a:spcBef>
                <a:spcPct val="0"/>
              </a:spcBef>
              <a:defRPr/>
            </a:pPr>
            <a:r>
              <a:rPr lang="en-US" altLang="en-US" sz="3000" dirty="0">
                <a:solidFill>
                  <a:schemeClr val="accent4">
                    <a:lumMod val="50000"/>
                  </a:schemeClr>
                </a:solidFill>
                <a:latin typeface="Adobe Caslon Pro" panose="0205050205050A020403" pitchFamily="18" charset="0"/>
              </a:rPr>
              <a:t>the right to confront witnesses against him or her, </a:t>
            </a:r>
          </a:p>
          <a:p>
            <a:pPr marL="457200" indent="-457200" eaLnBrk="1" hangingPunct="1">
              <a:lnSpc>
                <a:spcPct val="100000"/>
              </a:lnSpc>
              <a:spcBef>
                <a:spcPct val="0"/>
              </a:spcBef>
              <a:defRPr/>
            </a:pPr>
            <a:r>
              <a:rPr lang="en-US" altLang="en-US" sz="3000" dirty="0">
                <a:solidFill>
                  <a:schemeClr val="accent4">
                    <a:lumMod val="50000"/>
                  </a:schemeClr>
                </a:solidFill>
                <a:latin typeface="Adobe Caslon Pro" panose="0205050205050A020403" pitchFamily="18" charset="0"/>
              </a:rPr>
              <a:t>the right to compel witnesses in his or her favor, </a:t>
            </a:r>
          </a:p>
          <a:p>
            <a:pPr marL="457200" indent="-457200" eaLnBrk="1" hangingPunct="1">
              <a:lnSpc>
                <a:spcPct val="100000"/>
              </a:lnSpc>
              <a:spcBef>
                <a:spcPct val="0"/>
              </a:spcBef>
              <a:defRPr/>
            </a:pPr>
            <a:r>
              <a:rPr lang="en-US" altLang="en-US" sz="3000" dirty="0">
                <a:solidFill>
                  <a:schemeClr val="accent4">
                    <a:lumMod val="50000"/>
                  </a:schemeClr>
                </a:solidFill>
                <a:latin typeface="Adobe Caslon Pro" panose="0205050205050A020403" pitchFamily="18" charset="0"/>
              </a:rPr>
              <a:t>and the right to assistance of defense counsel.”</a:t>
            </a:r>
          </a:p>
          <a:p>
            <a:pPr eaLnBrk="1" hangingPunct="1">
              <a:lnSpc>
                <a:spcPct val="100000"/>
              </a:lnSpc>
              <a:spcBef>
                <a:spcPct val="0"/>
              </a:spcBef>
              <a:buFont typeface="Arial" panose="020B0604020202020204" pitchFamily="34" charset="0"/>
              <a:buNone/>
              <a:defRPr/>
            </a:pPr>
            <a:endParaRPr lang="en-US" altLang="en-US" dirty="0">
              <a:solidFill>
                <a:schemeClr val="accent4">
                  <a:lumMod val="50000"/>
                </a:schemeClr>
              </a:solidFill>
              <a:latin typeface="Adobe Caslon Pro" panose="0205050205050A020403" pitchFamily="18" charset="0"/>
            </a:endParaRPr>
          </a:p>
          <a:p>
            <a:pPr eaLnBrk="1" hangingPunct="1">
              <a:lnSpc>
                <a:spcPct val="100000"/>
              </a:lnSpc>
              <a:spcBef>
                <a:spcPct val="0"/>
              </a:spcBef>
              <a:buFont typeface="Arial" panose="020B0604020202020204" pitchFamily="34" charset="0"/>
              <a:buNone/>
              <a:defRPr/>
            </a:pPr>
            <a:endParaRPr lang="en-US" altLang="en-US" dirty="0">
              <a:solidFill>
                <a:schemeClr val="accent4">
                  <a:lumMod val="50000"/>
                </a:schemeClr>
              </a:solidFill>
              <a:latin typeface="Adobe Caslon Pro" panose="0205050205050A020403" pitchFamily="18" charset="0"/>
            </a:endParaRPr>
          </a:p>
          <a:p>
            <a:pPr eaLnBrk="1" hangingPunct="1">
              <a:lnSpc>
                <a:spcPct val="100000"/>
              </a:lnSpc>
              <a:spcBef>
                <a:spcPct val="0"/>
              </a:spcBef>
              <a:buFont typeface="Arial" panose="020B0604020202020204" pitchFamily="34" charset="0"/>
              <a:buNone/>
              <a:defRPr/>
            </a:pPr>
            <a:endParaRPr lang="en-US" altLang="en-US" dirty="0">
              <a:solidFill>
                <a:schemeClr val="accent4">
                  <a:lumMod val="50000"/>
                </a:schemeClr>
              </a:solidFill>
              <a:latin typeface="Adobe Caslon Pro" panose="0205050205050A020403" pitchFamily="18" charset="0"/>
            </a:endParaRPr>
          </a:p>
          <a:p>
            <a:pPr eaLnBrk="1" hangingPunct="1">
              <a:lnSpc>
                <a:spcPct val="100000"/>
              </a:lnSpc>
              <a:spcBef>
                <a:spcPct val="0"/>
              </a:spcBef>
              <a:buFont typeface="Arial" panose="020B0604020202020204" pitchFamily="34" charset="0"/>
              <a:buNone/>
              <a:defRPr/>
            </a:pPr>
            <a:endParaRPr lang="en-US" altLang="en-US" dirty="0">
              <a:solidFill>
                <a:schemeClr val="accent4">
                  <a:lumMod val="50000"/>
                </a:schemeClr>
              </a:solidFill>
              <a:latin typeface="Adobe Caslon Pro" panose="0205050205050A020403" pitchFamily="18" charset="0"/>
            </a:endParaRPr>
          </a:p>
          <a:p>
            <a:pPr eaLnBrk="1" hangingPunct="1">
              <a:lnSpc>
                <a:spcPct val="100000"/>
              </a:lnSpc>
              <a:spcBef>
                <a:spcPct val="0"/>
              </a:spcBef>
              <a:buFont typeface="Arial" panose="020B0604020202020204" pitchFamily="34" charset="0"/>
              <a:buNone/>
              <a:defRPr/>
            </a:pPr>
            <a:endParaRPr lang="en-US" altLang="en-US" dirty="0">
              <a:solidFill>
                <a:schemeClr val="accent4">
                  <a:lumMod val="50000"/>
                </a:schemeClr>
              </a:solidFill>
              <a:latin typeface="Adobe Caslon Pro" panose="0205050205050A020403" pitchFamily="18" charset="0"/>
            </a:endParaRPr>
          </a:p>
          <a:p>
            <a:pPr eaLnBrk="1" hangingPunct="1">
              <a:lnSpc>
                <a:spcPct val="100000"/>
              </a:lnSpc>
              <a:spcBef>
                <a:spcPct val="0"/>
              </a:spcBef>
              <a:buFontTx/>
              <a:buNone/>
              <a:defRPr/>
            </a:pPr>
            <a:endParaRPr lang="en-US" altLang="en-US" dirty="0">
              <a:solidFill>
                <a:schemeClr val="accent4">
                  <a:lumMod val="50000"/>
                </a:schemeClr>
              </a:solidFill>
              <a:latin typeface="Adobe Caslon Pro" panose="0205050205050A020403"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a:bodyPr>
          <a:lstStyle/>
          <a:p>
            <a:pPr eaLnBrk="1" fontAlgn="auto" hangingPunct="1">
              <a:spcAft>
                <a:spcPts val="0"/>
              </a:spcAft>
              <a:defRPr/>
            </a:pPr>
            <a:r>
              <a:rPr lang="en-US" dirty="0">
                <a:latin typeface="Arial" pitchFamily="34" charset="0"/>
                <a:cs typeface="Arial" pitchFamily="34" charset="0"/>
              </a:rPr>
              <a:t>(jury image)</a:t>
            </a:r>
            <a:endParaRPr lang="en-US" dirty="0">
              <a:solidFill>
                <a:schemeClr val="accent6">
                  <a:lumMod val="20000"/>
                  <a:lumOff val="80000"/>
                </a:schemeClr>
              </a:solidFill>
              <a:latin typeface="Arial" pitchFamily="34" charset="0"/>
              <a:cs typeface="Arial" pitchFamily="34" charset="0"/>
            </a:endParaRPr>
          </a:p>
        </p:txBody>
      </p:sp>
      <p:pic>
        <p:nvPicPr>
          <p:cNvPr id="19459" name="Picture 2"/>
          <p:cNvPicPr>
            <a:picLocks noChangeAspect="1"/>
          </p:cNvPicPr>
          <p:nvPr/>
        </p:nvPicPr>
        <p:blipFill>
          <a:blip r:embed="rId3" cstate="screen">
            <a:extLst>
              <a:ext uri="{28A0092B-C50C-407E-A947-70E740481C1C}">
                <a14:useLocalDpi xmlns:a14="http://schemas.microsoft.com/office/drawing/2010/main"/>
              </a:ext>
            </a:extLst>
          </a:blip>
          <a:srcRect t="20018" b="5026"/>
          <a:stretch>
            <a:fillRect/>
          </a:stretch>
        </p:blipFill>
        <p:spPr bwMode="auto">
          <a:xfrm>
            <a:off x="0" y="1608138"/>
            <a:ext cx="9144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76200" y="241300"/>
            <a:ext cx="90487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fontAlgn="auto" hangingPunct="1">
              <a:spcAft>
                <a:spcPts val="0"/>
              </a:spcAft>
              <a:defRPr/>
            </a:pPr>
            <a:r>
              <a:rPr lang="en-US" sz="4000" dirty="0">
                <a:latin typeface="Arial" pitchFamily="34" charset="0"/>
                <a:cs typeface="Arial" pitchFamily="34" charset="0"/>
              </a:rPr>
              <a:t>Today We’re Going to Pick a Jury</a:t>
            </a:r>
            <a:endParaRPr lang="en-US" sz="4000" dirty="0">
              <a:solidFill>
                <a:schemeClr val="accent6">
                  <a:lumMod val="20000"/>
                  <a:lumOff val="8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6th Amendment of the United States Constitution&amp;quot;&quot;/&gt;&lt;property id=&quot;20307&quot; value=&quot;256&quot;/&gt;&lt;/object&gt;&lt;object type=&quot;3&quot; unique_id=&quot;10005&quot;&gt;&lt;property id=&quot;20148&quot; value=&quot;5&quot;/&gt;&lt;property id=&quot;20300&quot; value=&quot;Slide 3 - &amp;quot;In Colonial America, citizens believed their rights were violated under English Rule.&amp;#x0D;&amp;#x0A;&amp;#x0D;&amp;#x0A;The Constitution was drafted&quot;/&gt;&lt;property id=&quot;20307&quot; value=&quot;257&quot;/&gt;&lt;/object&gt;&lt;object type=&quot;3&quot; unique_id=&quot;10046&quot;&gt;&lt;property id=&quot;20148&quot; value=&quot;5&quot;/&gt;&lt;property id=&quot;20300&quot; value=&quot;Slide 8 - &amp;quot;Getting a Fair Trial&amp;quot;&quot;/&gt;&lt;property id=&quot;20307&quot; value=&quot;258&quot;/&gt;&lt;/object&gt;&lt;object type=&quot;3&quot; unique_id=&quot;10047&quot;&gt;&lt;property id=&quot;20148&quot; value=&quot;5&quot;/&gt;&lt;property id=&quot;20300&quot; value=&quot;Slide 17 - &amp;quot;Definitions&amp;quot;&quot;/&gt;&lt;property id=&quot;20307&quot; value=&quot;259&quot;/&gt;&lt;/object&gt;&lt;object type=&quot;3&quot; unique_id=&quot;10642&quot;&gt;&lt;property id=&quot;20148&quot; value=&quot;5&quot;/&gt;&lt;property id=&quot;20300&quot; value=&quot;Slide 20&quot;/&gt;&lt;property id=&quot;20307&quot; value=&quot;260&quot;/&gt;&lt;/object&gt;&lt;object type=&quot;3&quot; unique_id=&quot;10643&quot;&gt;&lt;property id=&quot;20148&quot; value=&quot;5&quot;/&gt;&lt;property id=&quot;20300&quot; value=&quot;Slide 18 - &amp;quot;STATE OF MICHIANA  v  ROBIN BIRDSONG&amp;quot;&quot;/&gt;&lt;property id=&quot;20307&quot; value=&quot;261&quot;/&gt;&lt;/object&gt;&lt;object type=&quot;3&quot; unique_id=&quot;10644&quot;&gt;&lt;property id=&quot;20148&quot; value=&quot;5&quot;/&gt;&lt;property id=&quot;20300&quot; value=&quot;Slide 19 - &amp;quot;STATE OF MICHIANA  v  ROBIN BIRDSONG&amp;quot;&quot;/&gt;&lt;property id=&quot;20307&quot; value=&quot;262&quot;/&gt;&lt;/object&gt;&lt;object type=&quot;3&quot; unique_id=&quot;10672&quot;&gt;&lt;property id=&quot;20148&quot; value=&quot;5&quot;/&gt;&lt;property id=&quot;20300&quot; value=&quot;Slide 21&quot;/&gt;&lt;property id=&quot;20307&quot; value=&quot;263&quot;/&gt;&lt;/object&gt;&lt;object type=&quot;3&quot; unique_id=&quot;10723&quot;&gt;&lt;property id=&quot;20148&quot; value=&quot;5&quot;/&gt;&lt;property id=&quot;20300&quot; value=&quot;Slide 22&quot;/&gt;&lt;property id=&quot;20307&quot; value=&quot;264&quot;/&gt;&lt;/object&gt;&lt;object type=&quot;3&quot; unique_id=&quot;10823&quot;&gt;&lt;property id=&quot;20148&quot; value=&quot;5&quot;/&gt;&lt;property id=&quot;20300&quot; value=&quot;Slide 2 - &amp;quot;Constitution Day Is September 17&amp;quot;&quot;/&gt;&lt;property id=&quot;20307&quot; value=&quot;270&quot;/&gt;&lt;/object&gt;&lt;object type=&quot;3&quot; unique_id=&quot;10824&quot;&gt;&lt;property id=&quot;20148&quot; value=&quot;5&quot;/&gt;&lt;property id=&quot;20300&quot; value=&quot;Slide 4&quot;/&gt;&lt;property id=&quot;20307&quot; value=&quot;271&quot;/&gt;&lt;/object&gt;&lt;object type=&quot;3&quot; unique_id=&quot;10825&quot;&gt;&lt;property id=&quot;20148&quot; value=&quot;5&quot;/&gt;&lt;property id=&quot;20300&quot; value=&quot;Slide 5 - &amp;quot;Twelve Amendments to the Constitution were proposed stating individual rights of ordinary American citizens that co&quot;/&gt;&lt;property id=&quot;20307&quot; value=&quot;272&quot;/&gt;&lt;/object&gt;&lt;object type=&quot;3&quot; unique_id=&quot;10826&quot;&gt;&lt;property id=&quot;20148&quot; value=&quot;5&quot;/&gt;&lt;property id=&quot;20300&quot; value=&quot;Slide 7 - &amp;quot;“In all criminal prosecutions, the accused person shall have the right to a speedy and public trial, by an impartia&quot;/&gt;&lt;property id=&quot;20307&quot; value=&quot;273&quot;/&gt;&lt;/object&gt;&lt;object type=&quot;3&quot; unique_id=&quot;10899&quot;&gt;&lt;property id=&quot;20148&quot; value=&quot;5&quot;/&gt;&lt;property id=&quot;20300&quot; value=&quot;Slide 6 - &amp;quot;The Sixth Amendment to the Constitution guarantees Americans the right to a fair trial.&amp;quot;&quot;/&gt;&lt;property id=&quot;20307&quot; value=&quot;274&quot;/&gt;&lt;/object&gt;&lt;object type=&quot;3&quot; unique_id=&quot;11166&quot;&gt;&lt;property id=&quot;20148&quot; value=&quot;5&quot;/&gt;&lt;property id=&quot;20300&quot; value=&quot;Slide 9&quot;/&gt;&lt;property id=&quot;20307&quot; value=&quot;275&quot;/&gt;&lt;/object&gt;&lt;object type=&quot;3&quot; unique_id=&quot;11167&quot;&gt;&lt;property id=&quot;20148&quot; value=&quot;5&quot;/&gt;&lt;property id=&quot;20300&quot; value=&quot;Slide 10&quot;/&gt;&lt;property id=&quot;20307&quot; value=&quot;276&quot;/&gt;&lt;/object&gt;&lt;object type=&quot;3&quot; unique_id=&quot;11168&quot;&gt;&lt;property id=&quot;20148&quot; value=&quot;5&quot;/&gt;&lt;property id=&quot;20300&quot; value=&quot;Slide 11&quot;/&gt;&lt;property id=&quot;20307&quot; value=&quot;277&quot;/&gt;&lt;/object&gt;&lt;object type=&quot;3&quot; unique_id=&quot;11169&quot;&gt;&lt;property id=&quot;20148&quot; value=&quot;5&quot;/&gt;&lt;property id=&quot;20300&quot; value=&quot;Slide 12&quot;/&gt;&lt;property id=&quot;20307&quot; value=&quot;278&quot;/&gt;&lt;/object&gt;&lt;object type=&quot;3&quot; unique_id=&quot;11170&quot;&gt;&lt;property id=&quot;20148&quot; value=&quot;5&quot;/&gt;&lt;property id=&quot;20300&quot; value=&quot;Slide 13&quot;/&gt;&lt;property id=&quot;20307&quot; value=&quot;279&quot;/&gt;&lt;/object&gt;&lt;object type=&quot;3&quot; unique_id=&quot;11171&quot;&gt;&lt;property id=&quot;20148&quot; value=&quot;5&quot;/&gt;&lt;property id=&quot;20300&quot; value=&quot;Slide 14&quot;/&gt;&lt;property id=&quot;20307&quot; value=&quot;280&quot;/&gt;&lt;/object&gt;&lt;object type=&quot;3&quot; unique_id=&quot;11172&quot;&gt;&lt;property id=&quot;20148&quot; value=&quot;5&quot;/&gt;&lt;property id=&quot;20300&quot; value=&quot;Slide 15&quot;/&gt;&lt;property id=&quot;20307&quot; value=&quot;281&quot;/&gt;&lt;/object&gt;&lt;object type=&quot;3&quot; unique_id=&quot;11173&quot;&gt;&lt;property id=&quot;20148&quot; value=&quot;5&quot;/&gt;&lt;property id=&quot;20300&quot; value=&quot;Slide 16&quot;/&gt;&lt;property id=&quot;20307&quot; value=&quot;282&quot;/&gt;&lt;/object&gt;&lt;/object&gt;&lt;/object&gt;&lt;/database&gt;"/>
  <p:tag name="SECTOMILLISECCONVERTED" val="1"/>
</p:tagLst>
</file>

<file path=ppt/theme/theme1.xml><?xml version="1.0" encoding="utf-8"?>
<a:theme xmlns:a="http://schemas.openxmlformats.org/drawingml/2006/main" name="1_4x3_defaul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x3_default" id="{AA137F14-A8E3-424E-BEB8-E94AA6F39ADF}" vid="{61BBE02C-A4B5-45CA-84D9-56605E5837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2098</TotalTime>
  <Words>901</Words>
  <Application>Microsoft Office PowerPoint</Application>
  <PresentationFormat>On-screen Show (4:3)</PresentationFormat>
  <Paragraphs>122</Paragraphs>
  <Slides>26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Adobe Caslon Pro</vt:lpstr>
      <vt:lpstr>Arial</vt:lpstr>
      <vt:lpstr>Calibri</vt:lpstr>
      <vt:lpstr>Calibri Light</vt:lpstr>
      <vt:lpstr>Franklin Gothic Book</vt:lpstr>
      <vt:lpstr>1_4x3_default</vt:lpstr>
      <vt:lpstr>Constitution Day   September 17</vt:lpstr>
      <vt:lpstr>Trial by Jury</vt:lpstr>
      <vt:lpstr>The Constitution was drafted in 1787 after the Revolutionary War.  </vt:lpstr>
      <vt:lpstr>PowerPoint Presentation</vt:lpstr>
      <vt:lpstr>PowerPoint Presentation</vt:lpstr>
      <vt:lpstr>How times has the Constitution been amended?  </vt:lpstr>
      <vt:lpstr>What rights do the Sixth Amendment provide? </vt:lpstr>
      <vt:lpstr>PowerPoint Presentation</vt:lpstr>
      <vt:lpstr>(jury image)</vt:lpstr>
      <vt:lpstr>PowerPoint Presentation</vt:lpstr>
      <vt:lpstr>PowerPoint Presentation</vt:lpstr>
      <vt:lpstr>PowerPoint Presentation</vt:lpstr>
      <vt:lpstr>PowerPoint Presentation</vt:lpstr>
      <vt:lpstr>CNN-Jury Trial Selection Video</vt:lpstr>
      <vt:lpstr>PowerPoint Presentation</vt:lpstr>
      <vt:lpstr>PowerPoint Presentation</vt:lpstr>
      <vt:lpstr>Definitions</vt:lpstr>
      <vt:lpstr>STATE OF MICHIANA  v  ROBIN BIRDSONG</vt:lpstr>
      <vt:lpstr>STATE OF MICHIANA  v  ROBIN BIRDSONG</vt:lpstr>
      <vt:lpstr>STATE OF MICHIANA  v  ROBIN BIRDSONG</vt:lpstr>
      <vt:lpstr>STATE OF MICHIANA  v  ROBIN BIRDSONG</vt:lpstr>
      <vt:lpstr>STATE OF MICHIANA  v  ROBIN BIRDSONG</vt:lpstr>
      <vt:lpstr>STATE OF MICHIANA  v  ROBIN BIRDSONG</vt:lpstr>
      <vt:lpstr>PowerPoint Presentation</vt:lpstr>
      <vt:lpstr>PowerPoint Presentation</vt:lpstr>
      <vt:lpstr>PowerPoint Presentation</vt:lpstr>
    </vt:vector>
  </TitlesOfParts>
  <Company>State Bar of Michigan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Amendment of the United States Constitution</dc:title>
  <dc:creator>NBROWN</dc:creator>
  <cp:lastModifiedBy>Sarah Nussbaumer</cp:lastModifiedBy>
  <cp:revision>131</cp:revision>
  <dcterms:created xsi:type="dcterms:W3CDTF">2013-05-06T15:38:02Z</dcterms:created>
  <dcterms:modified xsi:type="dcterms:W3CDTF">2016-08-29T19:41:43Z</dcterms:modified>
</cp:coreProperties>
</file>